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 id="2147485099" r:id="rId6"/>
  </p:sldMasterIdLst>
  <p:notesMasterIdLst>
    <p:notesMasterId r:id="rId76"/>
  </p:notesMasterIdLst>
  <p:handoutMasterIdLst>
    <p:handoutMasterId r:id="rId77"/>
  </p:handoutMasterIdLst>
  <p:sldIdLst>
    <p:sldId id="2076136490" r:id="rId7"/>
    <p:sldId id="2076136589" r:id="rId8"/>
    <p:sldId id="1781" r:id="rId9"/>
    <p:sldId id="2076136526" r:id="rId10"/>
    <p:sldId id="272" r:id="rId11"/>
    <p:sldId id="2076136542" r:id="rId12"/>
    <p:sldId id="292" r:id="rId13"/>
    <p:sldId id="294" r:id="rId14"/>
    <p:sldId id="2076136543" r:id="rId15"/>
    <p:sldId id="2076136545" r:id="rId16"/>
    <p:sldId id="2076136546" r:id="rId17"/>
    <p:sldId id="2076136547" r:id="rId18"/>
    <p:sldId id="2076136548" r:id="rId19"/>
    <p:sldId id="2076136527" r:id="rId20"/>
    <p:sldId id="2076136549" r:id="rId21"/>
    <p:sldId id="282" r:id="rId22"/>
    <p:sldId id="288" r:id="rId23"/>
    <p:sldId id="2076136550" r:id="rId24"/>
    <p:sldId id="2076136551" r:id="rId25"/>
    <p:sldId id="334" r:id="rId26"/>
    <p:sldId id="2076136552" r:id="rId27"/>
    <p:sldId id="274" r:id="rId28"/>
    <p:sldId id="276" r:id="rId29"/>
    <p:sldId id="2076136553" r:id="rId30"/>
    <p:sldId id="2076136554" r:id="rId31"/>
    <p:sldId id="2076136555" r:id="rId32"/>
    <p:sldId id="2076136558" r:id="rId33"/>
    <p:sldId id="2076136556" r:id="rId34"/>
    <p:sldId id="2076136557" r:id="rId35"/>
    <p:sldId id="2076136559" r:id="rId36"/>
    <p:sldId id="2076136560" r:id="rId37"/>
    <p:sldId id="306" r:id="rId38"/>
    <p:sldId id="308" r:id="rId39"/>
    <p:sldId id="2076136495" r:id="rId40"/>
    <p:sldId id="2076136561" r:id="rId41"/>
    <p:sldId id="2076136562" r:id="rId42"/>
    <p:sldId id="2076136564" r:id="rId43"/>
    <p:sldId id="2076136565" r:id="rId44"/>
    <p:sldId id="296" r:id="rId45"/>
    <p:sldId id="2076136566" r:id="rId46"/>
    <p:sldId id="2076136567" r:id="rId47"/>
    <p:sldId id="2076136568" r:id="rId48"/>
    <p:sldId id="2076136528" r:id="rId49"/>
    <p:sldId id="270" r:id="rId50"/>
    <p:sldId id="2076136569" r:id="rId51"/>
    <p:sldId id="2076136529" r:id="rId52"/>
    <p:sldId id="2076136570" r:id="rId53"/>
    <p:sldId id="280" r:id="rId54"/>
    <p:sldId id="2076136571" r:id="rId55"/>
    <p:sldId id="2076136572" r:id="rId56"/>
    <p:sldId id="2076136573" r:id="rId57"/>
    <p:sldId id="2076136574" r:id="rId58"/>
    <p:sldId id="2076136474" r:id="rId59"/>
    <p:sldId id="2076136575" r:id="rId60"/>
    <p:sldId id="2076136576" r:id="rId61"/>
    <p:sldId id="2076136579" r:id="rId62"/>
    <p:sldId id="2076136580" r:id="rId63"/>
    <p:sldId id="2076136581" r:id="rId64"/>
    <p:sldId id="2076136582" r:id="rId65"/>
    <p:sldId id="2076136523" r:id="rId66"/>
    <p:sldId id="2076136584" r:id="rId67"/>
    <p:sldId id="2076136585" r:id="rId68"/>
    <p:sldId id="278" r:id="rId69"/>
    <p:sldId id="2076136586" r:id="rId70"/>
    <p:sldId id="2076136587" r:id="rId71"/>
    <p:sldId id="284" r:id="rId72"/>
    <p:sldId id="286" r:id="rId73"/>
    <p:sldId id="2076136588" r:id="rId74"/>
    <p:sldId id="338"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27A2B-1408-49E5-B021-DB817C85AF33}" v="7" dt="2020-09-03T21:34:58.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70220" autoAdjust="0"/>
  </p:normalViewPr>
  <p:slideViewPr>
    <p:cSldViewPr snapToGrid="0">
      <p:cViewPr varScale="1">
        <p:scale>
          <a:sx n="74" d="100"/>
          <a:sy n="74" d="100"/>
        </p:scale>
        <p:origin x="54" y="14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microsoft.com/office/2015/10/relationships/revisionInfo" Target="revisionInfo.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rangthem Suresh Singh [Chillibreeze]" userId="f06758bc-9008-4d0e-8b8a-e89442bfaf22" providerId="ADAL" clId="{36B330A3-5A7D-4183-BCD6-8307A9668AE0}"/>
    <pc:docChg chg="custSel modMainMaster">
      <pc:chgData name="Moirangthem Suresh Singh [Chillibreeze]" userId="f06758bc-9008-4d0e-8b8a-e89442bfaf22" providerId="ADAL" clId="{36B330A3-5A7D-4183-BCD6-8307A9668AE0}" dt="2020-08-27T11:14:59.660" v="3"/>
      <pc:docMkLst>
        <pc:docMk/>
      </pc:docMkLst>
      <pc:sldMasterChg chg="modSldLayout">
        <pc:chgData name="Moirangthem Suresh Singh [Chillibreeze]" userId="f06758bc-9008-4d0e-8b8a-e89442bfaf22" providerId="ADAL" clId="{36B330A3-5A7D-4183-BCD6-8307A9668AE0}" dt="2020-08-27T11:14:59.660" v="3"/>
        <pc:sldMasterMkLst>
          <pc:docMk/>
          <pc:sldMasterMk cId="1881724970" sldId="2147484551"/>
        </pc:sldMasterMkLst>
        <pc:sldLayoutChg chg="delSp mod setBg">
          <pc:chgData name="Moirangthem Suresh Singh [Chillibreeze]" userId="f06758bc-9008-4d0e-8b8a-e89442bfaf22" providerId="ADAL" clId="{36B330A3-5A7D-4183-BCD6-8307A9668AE0}" dt="2020-08-27T11:14:59.660" v="3"/>
          <pc:sldLayoutMkLst>
            <pc:docMk/>
            <pc:sldMasterMk cId="1881724970" sldId="2147484551"/>
            <pc:sldLayoutMk cId="3842161821" sldId="2147484583"/>
          </pc:sldLayoutMkLst>
          <pc:picChg chg="del">
            <ac:chgData name="Moirangthem Suresh Singh [Chillibreeze]" userId="f06758bc-9008-4d0e-8b8a-e89442bfaf22" providerId="ADAL" clId="{36B330A3-5A7D-4183-BCD6-8307A9668AE0}" dt="2020-08-27T11:14:52.219" v="0" actId="478"/>
            <ac:picMkLst>
              <pc:docMk/>
              <pc:sldMasterMk cId="1881724970" sldId="2147484551"/>
              <pc:sldLayoutMk cId="3842161821" sldId="2147484583"/>
              <ac:picMk id="5" creationId="{A1B962E4-5090-4363-A78E-44D8293466D3}"/>
            </ac:picMkLst>
          </pc:picChg>
        </pc:sldLayoutChg>
      </pc:sldMasterChg>
    </pc:docChg>
  </pc:docChgLst>
  <pc:docChgLst>
    <pc:chgData name="Sari Kulthm" userId="95bbc1d6-289a-4c66-ac3f-cbdab6d5926a" providerId="ADAL" clId="{91E27A2B-1408-49E5-B021-DB817C85AF33}"/>
    <pc:docChg chg="custSel modSld">
      <pc:chgData name="Sari Kulthm" userId="95bbc1d6-289a-4c66-ac3f-cbdab6d5926a" providerId="ADAL" clId="{91E27A2B-1408-49E5-B021-DB817C85AF33}" dt="2020-09-03T21:34:58.520" v="2" actId="313"/>
      <pc:docMkLst>
        <pc:docMk/>
      </pc:docMkLst>
      <pc:sldChg chg="modSp mod">
        <pc:chgData name="Sari Kulthm" userId="95bbc1d6-289a-4c66-ac3f-cbdab6d5926a" providerId="ADAL" clId="{91E27A2B-1408-49E5-B021-DB817C85AF33}" dt="2020-09-03T21:34:49.461" v="1" actId="313"/>
        <pc:sldMkLst>
          <pc:docMk/>
          <pc:sldMk cId="0" sldId="268"/>
        </pc:sldMkLst>
        <pc:spChg chg="mod">
          <ac:chgData name="Sari Kulthm" userId="95bbc1d6-289a-4c66-ac3f-cbdab6d5926a" providerId="ADAL" clId="{91E27A2B-1408-49E5-B021-DB817C85AF33}" dt="2020-09-03T21:34:49.461" v="1" actId="313"/>
          <ac:spMkLst>
            <pc:docMk/>
            <pc:sldMk cId="0" sldId="268"/>
            <ac:spMk id="49" creationId="{2CD2E66F-4972-4284-988C-64F598A684FD}"/>
          </ac:spMkLst>
        </pc:spChg>
      </pc:sldChg>
      <pc:sldChg chg="modSp mod">
        <pc:chgData name="Sari Kulthm" userId="95bbc1d6-289a-4c66-ac3f-cbdab6d5926a" providerId="ADAL" clId="{91E27A2B-1408-49E5-B021-DB817C85AF33}" dt="2020-09-03T21:34:58.520" v="2" actId="313"/>
        <pc:sldMkLst>
          <pc:docMk/>
          <pc:sldMk cId="0" sldId="300"/>
        </pc:sldMkLst>
        <pc:spChg chg="mod">
          <ac:chgData name="Sari Kulthm" userId="95bbc1d6-289a-4c66-ac3f-cbdab6d5926a" providerId="ADAL" clId="{91E27A2B-1408-49E5-B021-DB817C85AF33}" dt="2020-09-03T21:34:58.520" v="2" actId="313"/>
          <ac:spMkLst>
            <pc:docMk/>
            <pc:sldMk cId="0" sldId="300"/>
            <ac:spMk id="11" creationId="{3F55C033-C393-49C1-B820-85D4D79751F8}"/>
          </ac:spMkLst>
        </pc:spChg>
      </pc:sldChg>
      <pc:sldChg chg="modSp mod">
        <pc:chgData name="Sari Kulthm" userId="95bbc1d6-289a-4c66-ac3f-cbdab6d5926a" providerId="ADAL" clId="{91E27A2B-1408-49E5-B021-DB817C85AF33}" dt="2020-09-03T21:34:46.750" v="0" actId="313"/>
        <pc:sldMkLst>
          <pc:docMk/>
          <pc:sldMk cId="0" sldId="2076136502"/>
        </pc:sldMkLst>
        <pc:spChg chg="mod">
          <ac:chgData name="Sari Kulthm" userId="95bbc1d6-289a-4c66-ac3f-cbdab6d5926a" providerId="ADAL" clId="{91E27A2B-1408-49E5-B021-DB817C85AF33}" dt="2020-09-03T21:34:46.750" v="0" actId="313"/>
          <ac:spMkLst>
            <pc:docMk/>
            <pc:sldMk cId="0" sldId="2076136502"/>
            <ac:spMk id="3" creationId="{649D2D2E-0B5E-4D5C-B950-6DE116368C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concatenat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foral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powerapps/maker/canvas-apps/functions/function-clear-collect-clearcollec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powerapps/maker/canvas-apps/functions/function-patch"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owerapps.microsoft.com/blog/upload-files-from-powerapps-using-the-azure-blob-storage-connecto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owerapps.microsoft.com/blog/performance-considerations-with-powerapp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pahandsonlab.blob.core.windows.net/documents/PowerApps%20canvas%20app%20coding%20standards%20and%20guidelines.pdf"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learn/modules/work-with-data-source-limits-powerapps-canvas-ap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connectors/commondataservi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connector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docs.microsoft.com/connectors/custom-connectors/define-postman-collection" TargetMode="External"/><Relationship Id="rId3" Type="http://schemas.openxmlformats.org/officeDocument/2006/relationships/hyperlink" Target="https://powerapps.microsoft.com/" TargetMode="External"/><Relationship Id="rId7" Type="http://schemas.openxmlformats.org/officeDocument/2006/relationships/hyperlink" Target="https://docs.microsoft.com/connectors/custom-connectors/define-openapi-definition"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microsoft.com/connectors/custom-connectors/define-blank" TargetMode="External"/><Relationship Id="rId5" Type="http://schemas.openxmlformats.org/officeDocument/2006/relationships/hyperlink" Target="https://azure.microsoft.com/services/logic-apps" TargetMode="External"/><Relationship Id="rId4" Type="http://schemas.openxmlformats.org/officeDocument/2006/relationships/hyperlink" Target="https://flow.microsoft.co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azure.microsoft.com/services/app-service/api/" TargetMode="External"/><Relationship Id="rId13" Type="http://schemas.openxmlformats.org/officeDocument/2006/relationships/hyperlink" Target="https://docs.microsoft.com/connectors/custom-connectors/azure-active-directory-authentication" TargetMode="External"/><Relationship Id="rId3" Type="http://schemas.openxmlformats.org/officeDocument/2006/relationships/hyperlink" Target="https://www.ncdc.noaa.gov/cdo-web/webservices/v2" TargetMode="External"/><Relationship Id="rId7" Type="http://schemas.openxmlformats.org/officeDocument/2006/relationships/hyperlink" Target="https://azure.microsoft.com/services/app-service/web/" TargetMode="External"/><Relationship Id="rId12" Type="http://schemas.openxmlformats.org/officeDocument/2006/relationships/hyperlink" Target="https://swagger.io/docs/specification/authentication/api-keys/"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azure.microsoft.com/services/functions/" TargetMode="External"/><Relationship Id="rId11" Type="http://schemas.openxmlformats.org/officeDocument/2006/relationships/hyperlink" Target="https://swagger.io/docs/specification/authentication/basic-authentication/" TargetMode="External"/><Relationship Id="rId5" Type="http://schemas.openxmlformats.org/officeDocument/2006/relationships/hyperlink" Target="https://data.europa.eu/euodp/en/developerscorner" TargetMode="External"/><Relationship Id="rId10" Type="http://schemas.openxmlformats.org/officeDocument/2006/relationships/hyperlink" Target="https://oauth.net/2/" TargetMode="External"/><Relationship Id="rId4" Type="http://schemas.openxmlformats.org/officeDocument/2006/relationships/hyperlink" Target="https://www.census.gov/developers/" TargetMode="External"/><Relationship Id="rId9" Type="http://schemas.openxmlformats.org/officeDocument/2006/relationships/hyperlink" Target="https://azure.microsoft.com/develop/identi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docs.microsoft.com/connectors/custom-connectors/define-blank" TargetMode="External"/><Relationship Id="rId3" Type="http://schemas.openxmlformats.org/officeDocument/2006/relationships/hyperlink" Target="https://docs.microsoft.com/connectors/custom-connectors/define-openapi-definition" TargetMode="External"/><Relationship Id="rId7" Type="http://schemas.openxmlformats.org/officeDocument/2006/relationships/hyperlink" Target="https://www.getpostman.com/docs/"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docs.microsoft.com/connectors/custom-connectors/define-postman-collection" TargetMode="External"/><Relationship Id="rId5" Type="http://schemas.openxmlformats.org/officeDocument/2006/relationships/hyperlink" Target="https://docs.microsoft.com/connectors/custom-connectors/create-postman-collection" TargetMode="External"/><Relationship Id="rId4" Type="http://schemas.openxmlformats.org/officeDocument/2006/relationships/hyperlink" Target="http://swagger.io/getting-started/"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connectors/custom-connectors/use-custom-connector-powerapps"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docs.microsoft.com/connectors/custom-connectors/use-custom-connector-logic-apps" TargetMode="External"/><Relationship Id="rId4" Type="http://schemas.openxmlformats.org/officeDocument/2006/relationships/hyperlink" Target="https://docs.microsoft.com/connectors/custom-connectors/use-custom-connector-flow"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connectors/custom-connectors/shar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connectors/custom-connectors/submit-certificatio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learn/modules/author-basic-formula-tables-records-powerapp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learn/paths/work-with-data-in-a-canvas-ap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5000" lnSpcReduction="20000"/>
          </a:bodyPr>
          <a:lstStyle/>
          <a:p>
            <a:pPr>
              <a:spcBef>
                <a:spcPct val="43750"/>
              </a:spcBef>
              <a:spcAft>
                <a:spcPct val="43750"/>
              </a:spcAft>
            </a:pPr>
            <a:r>
              <a:t>This concept applies to both global and context variables. Sometimes you need to make a variable that points to itself. This is often done when you want to either do a counter type variable where it increments a value or you are appending a string. With Power Apps this is easy to implement. Place the following formula on the </a:t>
            </a:r>
            <a:r>
              <a:rPr b="1"/>
              <a:t>OnSelect</a:t>
            </a:r>
            <a:r>
              <a:t> property of a button to set up a counter.</a:t>
            </a:r>
          </a:p>
          <a:p>
            <a:endParaRPr/>
          </a:p>
          <a:p>
            <a:pPr>
              <a:spcBef>
                <a:spcPct val="43750"/>
              </a:spcBef>
              <a:spcAft>
                <a:spcPct val="43750"/>
              </a:spcAft>
            </a:pPr>
            <a:r>
              <a:t>The first time that you select the button the value will be 1. If you select the button a second time the value will be 2. Use the following table to see the literal translation.</a:t>
            </a:r>
          </a:p>
          <a:p>
            <a:endParaRPr/>
          </a:p>
          <a:p>
            <a:r>
              <a:t> Value of varCounter before the button press Button press Formula Values Value of varCounter after button press </a:t>
            </a:r>
          </a:p>
          <a:p>
            <a:endParaRPr/>
          </a:p>
          <a:p>
            <a:pPr algn="l"/>
            <a:r>
              <a:t>0</a:t>
            </a:r>
          </a:p>
          <a:p>
            <a:endParaRPr/>
          </a:p>
          <a:p>
            <a:pPr algn="l"/>
            <a:r>
              <a:t>First</a:t>
            </a:r>
          </a:p>
          <a:p>
            <a:endParaRPr/>
          </a:p>
          <a:p>
            <a:pPr algn="l"/>
            <a:r>
              <a:t>Set(varCounter, varCounter + 1)</a:t>
            </a:r>
          </a:p>
          <a:p>
            <a:endParaRPr/>
          </a:p>
          <a:p>
            <a:pPr algn="l"/>
            <a:r>
              <a:t>Set(varCounter, 0 + 1)</a:t>
            </a:r>
          </a:p>
          <a:p>
            <a:endParaRPr/>
          </a:p>
          <a:p>
            <a:pPr algn="l"/>
            <a:r>
              <a:t>1</a:t>
            </a:r>
          </a:p>
          <a:p>
            <a:endParaRPr/>
          </a:p>
          <a:p>
            <a:pPr algn="l"/>
            <a:r>
              <a:t>1</a:t>
            </a:r>
          </a:p>
          <a:p>
            <a:endParaRPr/>
          </a:p>
          <a:p>
            <a:pPr algn="l"/>
            <a:r>
              <a:t>Second</a:t>
            </a:r>
          </a:p>
          <a:p>
            <a:endParaRPr/>
          </a:p>
          <a:p>
            <a:pPr algn="l"/>
            <a:r>
              <a:t>Set(varCounter, varCounter + 1)</a:t>
            </a:r>
          </a:p>
          <a:p>
            <a:endParaRPr/>
          </a:p>
          <a:p>
            <a:pPr algn="l"/>
            <a:r>
              <a:t>Set(varCounter, 1 + 1)</a:t>
            </a:r>
          </a:p>
          <a:p>
            <a:endParaRPr/>
          </a:p>
          <a:p>
            <a:pPr algn="l"/>
            <a:r>
              <a:t>2</a:t>
            </a:r>
          </a:p>
          <a:p>
            <a:endParaRPr/>
          </a:p>
          <a:p>
            <a:pPr algn="l"/>
            <a:r>
              <a:t>2</a:t>
            </a:r>
          </a:p>
          <a:p>
            <a:endParaRPr/>
          </a:p>
          <a:p>
            <a:pPr algn="l"/>
            <a:r>
              <a:t>Third</a:t>
            </a:r>
          </a:p>
          <a:p>
            <a:endParaRPr/>
          </a:p>
          <a:p>
            <a:pPr algn="l"/>
            <a:r>
              <a:t>Set(varCounter, varCounter + 1)</a:t>
            </a:r>
          </a:p>
          <a:p>
            <a:endParaRPr/>
          </a:p>
          <a:p>
            <a:pPr algn="l"/>
            <a:r>
              <a:t>Set(varCounter, 2 + 1)</a:t>
            </a:r>
          </a:p>
          <a:p>
            <a:endParaRPr/>
          </a:p>
          <a:p>
            <a:pPr algn="l"/>
            <a:r>
              <a:t>3</a:t>
            </a:r>
          </a:p>
          <a:p>
            <a:endParaRPr/>
          </a:p>
          <a:p>
            <a:pPr>
              <a:spcBef>
                <a:spcPct val="43750"/>
              </a:spcBef>
              <a:spcAft>
                <a:spcPct val="43750"/>
              </a:spcAft>
            </a:pPr>
            <a:r>
              <a:t>When the app first starts, the value of varCounter is 0, and it is incremented by 1 each the time the button is selected. It is important to remember that the default value of a variable will vary based on the variable type if you do not set the default property.</a:t>
            </a:r>
          </a:p>
          <a:p>
            <a:endParaRPr/>
          </a:p>
          <a:p>
            <a:pPr lvl="1" indent="-285750">
              <a:spcBef>
                <a:spcPct val="43750"/>
              </a:spcBef>
              <a:spcAft>
                <a:spcPct val="43750"/>
              </a:spcAft>
              <a:buChar char="•"/>
            </a:pPr>
            <a:r>
              <a:t>Text variables are ""</a:t>
            </a:r>
          </a:p>
          <a:p>
            <a:endParaRPr/>
          </a:p>
          <a:p>
            <a:pPr lvl="1" indent="-285750">
              <a:spcBef>
                <a:spcPct val="43750"/>
              </a:spcBef>
              <a:spcAft>
                <a:spcPct val="43750"/>
              </a:spcAft>
              <a:buChar char="•"/>
            </a:pPr>
            <a:r>
              <a:t>Number variables are 0</a:t>
            </a:r>
          </a:p>
          <a:p>
            <a:endParaRPr/>
          </a:p>
          <a:p>
            <a:pPr lvl="1" indent="-285750">
              <a:spcBef>
                <a:spcPct val="43750"/>
              </a:spcBef>
              <a:spcAft>
                <a:spcPct val="43750"/>
              </a:spcAft>
              <a:buChar char="•"/>
            </a:pPr>
            <a:r>
              <a:t>Boolean variables are false</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This concept applies to global and context variables. Collections differ slightly because they are a table made up of one or more records, meaning storing and retrieving a record is different for a collection.</a:t>
            </a:r>
          </a:p>
          <a:p>
            <a:endParaRPr dirty="0"/>
          </a:p>
          <a:p>
            <a:pPr>
              <a:spcBef>
                <a:spcPct val="43750"/>
              </a:spcBef>
              <a:spcAft>
                <a:spcPct val="43750"/>
              </a:spcAft>
            </a:pPr>
            <a:r>
              <a:rPr dirty="0"/>
              <a:t>In the previous units, you learned how to store a single value in a global or context variable. You can also store a record in the variable. When you do this, you can then reference the different fields or columns by using the dot (.) notation.</a:t>
            </a:r>
          </a:p>
          <a:p>
            <a:endParaRPr dirty="0"/>
          </a:p>
          <a:p>
            <a:pPr>
              <a:spcBef>
                <a:spcPct val="43750"/>
              </a:spcBef>
              <a:spcAft>
                <a:spcPct val="43750"/>
              </a:spcAft>
            </a:pPr>
            <a:r>
              <a:rPr dirty="0"/>
              <a:t>In this example, you will store the entire user record in a global variable named </a:t>
            </a:r>
            <a:r>
              <a:rPr b="1" dirty="0" err="1"/>
              <a:t>varUser</a:t>
            </a:r>
            <a:r>
              <a:rPr dirty="0"/>
              <a:t>. To do so, use the following function.</a:t>
            </a:r>
          </a:p>
          <a:p>
            <a:endParaRPr dirty="0"/>
          </a:p>
          <a:p>
            <a:pPr>
              <a:spcBef>
                <a:spcPct val="43750"/>
              </a:spcBef>
              <a:spcAft>
                <a:spcPct val="43750"/>
              </a:spcAft>
            </a:pPr>
            <a:r>
              <a:rPr dirty="0"/>
              <a:t>This will store the entire user record in the variable. The user record has 3 columns Email, </a:t>
            </a:r>
            <a:r>
              <a:rPr dirty="0" err="1"/>
              <a:t>FullName</a:t>
            </a:r>
            <a:r>
              <a:rPr dirty="0"/>
              <a:t>, and Image. You can retrieve the values of the individual columns using the dot (.) notation. To display the user's email address, add a Label control to the screen and set the text property to:</a:t>
            </a:r>
          </a:p>
          <a:p>
            <a:endParaRPr dirty="0"/>
          </a:p>
          <a:p>
            <a:pPr>
              <a:spcBef>
                <a:spcPct val="43750"/>
              </a:spcBef>
              <a:spcAft>
                <a:spcPct val="43750"/>
              </a:spcAft>
            </a:pPr>
            <a:r>
              <a:rPr dirty="0"/>
              <a:t>This example stores the record from an action-based data source. You could also use the </a:t>
            </a:r>
            <a:r>
              <a:rPr b="1" dirty="0" err="1"/>
              <a:t>LookUp</a:t>
            </a:r>
            <a:r>
              <a:rPr dirty="0"/>
              <a:t> function as a way to retrieve and store a record from a tabular data source, like Common Data Service, in a variable.</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Variables don't auto update</a:t>
            </a:r>
          </a:p>
          <a:p>
            <a:pPr algn="l"/>
            <a:r>
              <a:rPr lang="en-US" b="0" i="0" dirty="0">
                <a:solidFill>
                  <a:srgbClr val="171717"/>
                </a:solidFill>
                <a:effectLst/>
                <a:latin typeface="Segoe UI" panose="020B0502040204020203" pitchFamily="34" charset="0"/>
              </a:rPr>
              <a:t>A common point of confusion for people who are new to variables is that variables don't automatically update. For example, they can use a variable to store the number of customer invoices using </a:t>
            </a:r>
            <a:r>
              <a:rPr lang="en-US" b="0" i="0" dirty="0" err="1">
                <a:solidFill>
                  <a:srgbClr val="171717"/>
                </a:solidFill>
                <a:effectLst/>
                <a:latin typeface="Segoe UI" panose="020B0502040204020203" pitchFamily="34" charset="0"/>
              </a:rPr>
              <a:t>OnStart</a:t>
            </a:r>
            <a:r>
              <a:rPr lang="en-US" b="0" i="0" dirty="0">
                <a:solidFill>
                  <a:srgbClr val="171717"/>
                </a:solidFill>
                <a:effectLst/>
                <a:latin typeface="Segoe UI" panose="020B0502040204020203" pitchFamily="34" charset="0"/>
              </a:rPr>
              <a:t> for the app. Then in the app, the user creates a new invoice. The variable doesn't distinguish the number of invoices in the system that have changed. The variable will only update when: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closes the app and then opens it again. This causes </a:t>
            </a:r>
            <a:r>
              <a:rPr lang="en-US" b="0" i="0" dirty="0" err="1">
                <a:solidFill>
                  <a:srgbClr val="171717"/>
                </a:solidFill>
                <a:effectLst/>
                <a:latin typeface="Segoe UI" panose="020B0502040204020203" pitchFamily="34" charset="0"/>
              </a:rPr>
              <a:t>OnStart</a:t>
            </a:r>
            <a:r>
              <a:rPr lang="en-US" b="0" i="0" dirty="0">
                <a:solidFill>
                  <a:srgbClr val="171717"/>
                </a:solidFill>
                <a:effectLst/>
                <a:latin typeface="Segoe UI" panose="020B0502040204020203" pitchFamily="34" charset="0"/>
              </a:rPr>
              <a:t> to perform the operation to calculate the number of invoices.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implement functionality to update the variable after the user creates an invoice.</a:t>
            </a:r>
          </a:p>
          <a:p>
            <a:pPr algn="l"/>
            <a:r>
              <a:rPr lang="en-US" b="0" i="0" dirty="0">
                <a:solidFill>
                  <a:srgbClr val="171717"/>
                </a:solidFill>
                <a:effectLst/>
                <a:latin typeface="Segoe UI" panose="020B0502040204020203" pitchFamily="34" charset="0"/>
              </a:rPr>
              <a:t>Be aware of this common point of confusion if you are new to using variables to track data.</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rPr dirty="0"/>
              <a:t>Throughout other Power Apps learning paths, you have been focused on using formulas to manipulate single records. That is a great way to get started with Power Apps. As you build more complex apps, it is often necessary to process and work with multiple records in one formula. Throughout this module, the focus will be on learning some of the more common functions that are used to work with tables, records, and collections. To keep the rest of this module straight forward, the content will refer to tables and records. </a:t>
            </a:r>
            <a:r>
              <a:rPr i="1" dirty="0"/>
              <a:t>Tables</a:t>
            </a:r>
            <a:r>
              <a:rPr dirty="0"/>
              <a:t> are a data set that is made up of one or more columns with one or more rows of data. A </a:t>
            </a:r>
            <a:r>
              <a:rPr i="1" dirty="0"/>
              <a:t>record</a:t>
            </a:r>
            <a:r>
              <a:rPr dirty="0"/>
              <a:t> is the name used to refer to the individual rows in the table. Tables can be manually created using the Table function or come from a tabular data source. Collections are a special kind of variable that stores a table. Throughout this module, table and collection are synonymous. This means that any function you can use on a table of data , you can use on a collection.</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Calculations based on multiple records</a:t>
            </a:r>
          </a:p>
          <a:p>
            <a:pPr algn="l"/>
            <a:r>
              <a:rPr lang="en-US" b="0" i="0" dirty="0">
                <a:solidFill>
                  <a:srgbClr val="171717"/>
                </a:solidFill>
                <a:effectLst/>
                <a:latin typeface="Segoe UI" panose="020B0502040204020203" pitchFamily="34" charset="0"/>
              </a:rPr>
              <a:t>Sometimes the functions are not about changing the table but performing math operations in relation to the data. The most basic being the </a:t>
            </a:r>
            <a:r>
              <a:rPr lang="en-US" b="1" i="0" dirty="0" err="1">
                <a:solidFill>
                  <a:srgbClr val="171717"/>
                </a:solidFill>
                <a:effectLst/>
                <a:latin typeface="Segoe UI" panose="020B0502040204020203" pitchFamily="34" charset="0"/>
              </a:rPr>
              <a:t>CountRows</a:t>
            </a:r>
            <a:r>
              <a:rPr lang="en-US" b="0" i="0" dirty="0">
                <a:solidFill>
                  <a:srgbClr val="171717"/>
                </a:solidFill>
                <a:effectLst/>
                <a:latin typeface="Segoe UI" panose="020B0502040204020203" pitchFamily="34" charset="0"/>
              </a:rPr>
              <a:t> function. This simple function is used to count the number of rows (records) in a table. There are also more traditional math functions such as </a:t>
            </a:r>
            <a:r>
              <a:rPr lang="en-US" b="1" i="0" dirty="0">
                <a:solidFill>
                  <a:srgbClr val="171717"/>
                </a:solidFill>
                <a:effectLst/>
                <a:latin typeface="Segoe UI" panose="020B0502040204020203" pitchFamily="34" charset="0"/>
              </a:rPr>
              <a:t>Sum</a:t>
            </a:r>
            <a:r>
              <a:rPr lang="en-US" b="0" i="0" dirty="0">
                <a:solidFill>
                  <a:srgbClr val="171717"/>
                </a:solidFill>
                <a:effectLst/>
                <a:latin typeface="Segoe UI" panose="020B0502040204020203" pitchFamily="34" charset="0"/>
              </a:rPr>
              <a:t> or </a:t>
            </a:r>
            <a:r>
              <a:rPr lang="en-US" b="1" i="0" dirty="0">
                <a:solidFill>
                  <a:srgbClr val="171717"/>
                </a:solidFill>
                <a:effectLst/>
                <a:latin typeface="Segoe UI" panose="020B0502040204020203" pitchFamily="34" charset="0"/>
              </a:rPr>
              <a:t>Average</a:t>
            </a:r>
            <a:r>
              <a:rPr lang="en-US" b="0" i="0" dirty="0">
                <a:solidFill>
                  <a:srgbClr val="171717"/>
                </a:solidFill>
                <a:effectLst/>
                <a:latin typeface="Segoe UI" panose="020B0502040204020203" pitchFamily="34" charset="0"/>
              </a:rPr>
              <a:t>. These functions process a numerical operation over a table of data.</a:t>
            </a:r>
          </a:p>
          <a:p>
            <a:pPr algn="l"/>
            <a:r>
              <a:rPr lang="en-US" b="1" i="0" dirty="0">
                <a:solidFill>
                  <a:srgbClr val="171717"/>
                </a:solidFill>
                <a:effectLst/>
                <a:latin typeface="Segoe UI" panose="020B0502040204020203" pitchFamily="34" charset="0"/>
              </a:rPr>
              <a:t>Splitting up and combining data</a:t>
            </a:r>
          </a:p>
          <a:p>
            <a:pPr algn="l"/>
            <a:r>
              <a:rPr lang="en-US" b="0" i="0" dirty="0">
                <a:solidFill>
                  <a:srgbClr val="171717"/>
                </a:solidFill>
                <a:effectLst/>
                <a:latin typeface="Segoe UI" panose="020B0502040204020203" pitchFamily="34" charset="0"/>
              </a:rPr>
              <a:t>When working with your data, it is often necessary to transform the data to display it or sort it in the proper manner. For example, you cannot display a record in a label. To change those records into a comma-separated list of data you can use the </a:t>
            </a:r>
            <a:r>
              <a:rPr lang="en-US" b="1"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 function. The function allows you to specify a formula to process over a table of data and the result of each record is separated by a string you specify. The reverse of this is also possible with the </a:t>
            </a:r>
            <a:r>
              <a:rPr lang="en-US" b="1" i="0" dirty="0">
                <a:solidFill>
                  <a:srgbClr val="171717"/>
                </a:solidFill>
                <a:effectLst/>
                <a:latin typeface="Segoe UI" panose="020B0502040204020203" pitchFamily="34" charset="0"/>
              </a:rPr>
              <a:t>Split</a:t>
            </a:r>
            <a:r>
              <a:rPr lang="en-US" b="0" i="0" dirty="0">
                <a:solidFill>
                  <a:srgbClr val="171717"/>
                </a:solidFill>
                <a:effectLst/>
                <a:latin typeface="Segoe UI" panose="020B0502040204020203" pitchFamily="34" charset="0"/>
              </a:rPr>
              <a:t> function. You can use the </a:t>
            </a:r>
            <a:r>
              <a:rPr lang="en-US" b="1" i="0" dirty="0">
                <a:solidFill>
                  <a:srgbClr val="171717"/>
                </a:solidFill>
                <a:effectLst/>
                <a:latin typeface="Segoe UI" panose="020B0502040204020203" pitchFamily="34" charset="0"/>
              </a:rPr>
              <a:t>Split</a:t>
            </a:r>
            <a:r>
              <a:rPr lang="en-US" b="0" i="0" dirty="0">
                <a:solidFill>
                  <a:srgbClr val="171717"/>
                </a:solidFill>
                <a:effectLst/>
                <a:latin typeface="Segoe UI" panose="020B0502040204020203" pitchFamily="34" charset="0"/>
              </a:rPr>
              <a:t> function to take a string that is separated by a character, like a comma, and turn it into a table of data. Both functions open up the possibilities of working with data the way you want.</a:t>
            </a:r>
          </a:p>
          <a:p>
            <a:pPr algn="l"/>
            <a:r>
              <a:rPr lang="en-US" b="1" i="0" dirty="0">
                <a:solidFill>
                  <a:srgbClr val="171717"/>
                </a:solidFill>
                <a:effectLst/>
                <a:latin typeface="Segoe UI" panose="020B0502040204020203" pitchFamily="34" charset="0"/>
              </a:rPr>
              <a:t>Taking action across a table of data</a:t>
            </a:r>
          </a:p>
          <a:p>
            <a:pPr algn="l"/>
            <a:r>
              <a:rPr lang="en-US" b="0" i="0" dirty="0">
                <a:solidFill>
                  <a:srgbClr val="171717"/>
                </a:solidFill>
                <a:effectLst/>
                <a:latin typeface="Segoe UI" panose="020B0502040204020203" pitchFamily="34" charset="0"/>
              </a:rPr>
              <a:t>There might be situations where you want to process your data in ways with no available built-in function. In this instance, you can use the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a:t>
            </a:r>
            <a:r>
              <a:rPr lang="en-US" b="0"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is a dynamic function that allows you to run a formula once for each record in a table while referencing all of the data in the current record. For example, if you wanted to send an individual email to every customer in your table, a </a:t>
            </a:r>
            <a:r>
              <a:rPr lang="en-US" b="0"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could run the Office365.SendEmail function once for each customer.</a:t>
            </a:r>
          </a:p>
          <a:p>
            <a:pPr algn="l"/>
            <a:r>
              <a:rPr lang="en-US" b="1" i="0" dirty="0">
                <a:solidFill>
                  <a:srgbClr val="171717"/>
                </a:solidFill>
                <a:effectLst/>
                <a:latin typeface="Segoe UI" panose="020B0502040204020203" pitchFamily="34" charset="0"/>
              </a:rPr>
              <a:t>Tables are flexible</a:t>
            </a:r>
          </a:p>
          <a:p>
            <a:pPr algn="l"/>
            <a:r>
              <a:rPr lang="en-US" b="0" i="0" dirty="0">
                <a:solidFill>
                  <a:srgbClr val="171717"/>
                </a:solidFill>
                <a:effectLst/>
                <a:latin typeface="Segoe UI" panose="020B0502040204020203" pitchFamily="34" charset="0"/>
              </a:rPr>
              <a:t>As you work through this module, remember that all of the functions are about working with a table of data. This includes tables that you create with the Table function, tables that come from tabular data sources, collections, and formulas that output tables. Functions like Filter and Search output a table of data and you can use functions with that table of data. For example, you might use Sum(</a:t>
            </a:r>
            <a:r>
              <a:rPr lang="en-US" b="0" i="0" dirty="0" err="1">
                <a:solidFill>
                  <a:srgbClr val="171717"/>
                </a:solidFill>
                <a:effectLst/>
                <a:latin typeface="Segoe UI" panose="020B0502040204020203" pitchFamily="34" charset="0"/>
              </a:rPr>
              <a:t>CustomerEntity</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InvoiceAmount</a:t>
            </a:r>
            <a:r>
              <a:rPr lang="en-US" b="0" i="0" dirty="0">
                <a:solidFill>
                  <a:srgbClr val="171717"/>
                </a:solidFill>
                <a:effectLst/>
                <a:latin typeface="Segoe UI" panose="020B0502040204020203" pitchFamily="34" charset="0"/>
              </a:rPr>
              <a:t>) to calculate the total amount of invoices in the table. But, you could also filter the data where you only sum the customers where Country equals Germany by modifying the formula to Sum(Filter(</a:t>
            </a:r>
            <a:r>
              <a:rPr lang="en-US" b="0" i="0" dirty="0" err="1">
                <a:solidFill>
                  <a:srgbClr val="171717"/>
                </a:solidFill>
                <a:effectLst/>
                <a:latin typeface="Segoe UI" panose="020B0502040204020203" pitchFamily="34" charset="0"/>
              </a:rPr>
              <a:t>CustomerEntity</a:t>
            </a:r>
            <a:r>
              <a:rPr lang="en-US" b="0" i="0" dirty="0">
                <a:solidFill>
                  <a:srgbClr val="171717"/>
                </a:solidFill>
                <a:effectLst/>
                <a:latin typeface="Segoe UI" panose="020B0502040204020203" pitchFamily="34" charset="0"/>
              </a:rPr>
              <a:t>, Country = "Germany"), </a:t>
            </a:r>
            <a:r>
              <a:rPr lang="en-US" b="0" i="0" dirty="0" err="1">
                <a:solidFill>
                  <a:srgbClr val="171717"/>
                </a:solidFill>
                <a:effectLst/>
                <a:latin typeface="Segoe UI" panose="020B0502040204020203" pitchFamily="34" charset="0"/>
              </a:rPr>
              <a:t>InvoiceAmount</a:t>
            </a:r>
            <a:r>
              <a:rPr lang="en-US" b="0" i="0" dirty="0">
                <a:solidFill>
                  <a:srgbClr val="171717"/>
                </a:solidFill>
                <a:effectLst/>
                <a:latin typeface="Segoe UI" panose="020B0502040204020203" pitchFamily="34" charset="0"/>
              </a:rPr>
              <a:t>). This concept applies to all of the functions throughout this module. In the next unit, you will learn how to use math operations across tables.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2500" lnSpcReduction="20000"/>
          </a:bodyPr>
          <a:lstStyle/>
          <a:p>
            <a:pPr>
              <a:spcBef>
                <a:spcPct val="43750"/>
              </a:spcBef>
              <a:spcAft>
                <a:spcPct val="43750"/>
              </a:spcAft>
            </a:pPr>
            <a:r>
              <a:t>The aggregate functions are used to provide summary information from a table of data. Information like the average sales price of the standard deviation of scores. Think of it as simple reporting on your data that enables a better app experience.</a:t>
            </a:r>
          </a:p>
          <a:p>
            <a:endParaRPr/>
          </a:p>
          <a:p>
            <a:pPr>
              <a:spcBef>
                <a:spcPct val="43750"/>
              </a:spcBef>
              <a:spcAft>
                <a:spcPct val="43750"/>
              </a:spcAft>
            </a:pPr>
            <a:r>
              <a:t>For example, you could use Max(CustomerOrders, SalePrice) to find the maximum value stored in the SalePrice column of the CustomerOrders table. With this information, you could confirm that the price entered in a Form control did not exceed that price before letting the user submit the form.</a:t>
            </a:r>
          </a:p>
          <a:p>
            <a:endParaRPr/>
          </a:p>
          <a:p>
            <a:pPr>
              <a:spcBef>
                <a:spcPct val="43750"/>
              </a:spcBef>
              <a:spcAft>
                <a:spcPct val="43750"/>
              </a:spcAft>
            </a:pPr>
            <a:r>
              <a:t>Power Apps includes the following aggregate functions:</a:t>
            </a:r>
          </a:p>
          <a:p>
            <a:endParaRPr/>
          </a:p>
          <a:p>
            <a:pPr lvl="1" indent="-285750">
              <a:spcBef>
                <a:spcPct val="43750"/>
              </a:spcBef>
              <a:spcAft>
                <a:spcPct val="43750"/>
              </a:spcAft>
              <a:buChar char="•"/>
            </a:pPr>
            <a:r>
              <a:rPr b="1"/>
              <a:t>Average</a:t>
            </a:r>
            <a:r>
              <a:t> calculates the average, or arithmetic mean, of its arguments.</a:t>
            </a:r>
          </a:p>
          <a:p>
            <a:endParaRPr/>
          </a:p>
          <a:p>
            <a:pPr lvl="1" indent="-285750">
              <a:spcBef>
                <a:spcPct val="43750"/>
              </a:spcBef>
              <a:spcAft>
                <a:spcPct val="43750"/>
              </a:spcAft>
              <a:buChar char="•"/>
            </a:pPr>
            <a:r>
              <a:rPr b="1"/>
              <a:t>Max</a:t>
            </a:r>
            <a:r>
              <a:t> finds the maximum value.</a:t>
            </a:r>
          </a:p>
          <a:p>
            <a:endParaRPr/>
          </a:p>
          <a:p>
            <a:pPr lvl="1" indent="-285750">
              <a:spcBef>
                <a:spcPct val="43750"/>
              </a:spcBef>
              <a:spcAft>
                <a:spcPct val="43750"/>
              </a:spcAft>
              <a:buChar char="•"/>
            </a:pPr>
            <a:r>
              <a:rPr b="1"/>
              <a:t>Min</a:t>
            </a:r>
            <a:r>
              <a:t> finds the minimum value.</a:t>
            </a:r>
          </a:p>
          <a:p>
            <a:endParaRPr/>
          </a:p>
          <a:p>
            <a:pPr lvl="1" indent="-285750">
              <a:spcBef>
                <a:spcPct val="43750"/>
              </a:spcBef>
              <a:spcAft>
                <a:spcPct val="43750"/>
              </a:spcAft>
              <a:buChar char="•"/>
            </a:pPr>
            <a:r>
              <a:rPr b="1"/>
              <a:t>Sum</a:t>
            </a:r>
            <a:r>
              <a:t> calculates the sum of its arguments.</a:t>
            </a:r>
          </a:p>
          <a:p>
            <a:endParaRPr/>
          </a:p>
          <a:p>
            <a:pPr lvl="1" indent="-285750">
              <a:spcBef>
                <a:spcPct val="43750"/>
              </a:spcBef>
              <a:spcAft>
                <a:spcPct val="43750"/>
              </a:spcAft>
              <a:buChar char="•"/>
            </a:pPr>
            <a:r>
              <a:rPr b="1"/>
              <a:t>StdevP</a:t>
            </a:r>
            <a:r>
              <a:t> calculates the standard deviation of its arguments.</a:t>
            </a:r>
          </a:p>
          <a:p>
            <a:endParaRPr/>
          </a:p>
          <a:p>
            <a:pPr lvl="1" indent="-285750">
              <a:spcBef>
                <a:spcPct val="43750"/>
              </a:spcBef>
              <a:spcAft>
                <a:spcPct val="43750"/>
              </a:spcAft>
              <a:buChar char="•"/>
            </a:pPr>
            <a:r>
              <a:rPr b="1"/>
              <a:t>VarP</a:t>
            </a:r>
            <a:r>
              <a:t> calculates the variance of its arguments.</a:t>
            </a:r>
          </a:p>
          <a:p>
            <a:endParaRPr/>
          </a:p>
          <a:p>
            <a:pPr>
              <a:spcBef>
                <a:spcPct val="43750"/>
              </a:spcBef>
              <a:spcAft>
                <a:spcPct val="43750"/>
              </a:spcAft>
            </a:pPr>
            <a:r>
              <a:t>All of these functions support data being passed directly to them, such as:</a:t>
            </a:r>
          </a:p>
          <a:p>
            <a:endParaRPr/>
          </a:p>
          <a:p>
            <a:pPr>
              <a:spcBef>
                <a:spcPct val="43750"/>
              </a:spcBef>
              <a:spcAft>
                <a:spcPct val="43750"/>
              </a:spcAft>
            </a:pPr>
            <a:r>
              <a:t>Average(9,10,8)</a:t>
            </a:r>
          </a:p>
          <a:p>
            <a:endParaRPr/>
          </a:p>
          <a:p>
            <a:pPr>
              <a:spcBef>
                <a:spcPct val="43750"/>
              </a:spcBef>
              <a:spcAft>
                <a:spcPct val="43750"/>
              </a:spcAft>
            </a:pPr>
            <a:r>
              <a:t>This formula would return the value 9, which is the average of the three input values.</a:t>
            </a:r>
          </a:p>
          <a:p>
            <a:endParaRPr/>
          </a:p>
          <a:p>
            <a:pPr>
              <a:spcBef>
                <a:spcPct val="43750"/>
              </a:spcBef>
              <a:spcAft>
                <a:spcPct val="43750"/>
              </a:spcAft>
            </a:pPr>
            <a:r>
              <a:t>Or by passing a table and expression to them such as:</a:t>
            </a:r>
          </a:p>
          <a:p>
            <a:endParaRPr/>
          </a:p>
          <a:p>
            <a:pPr>
              <a:spcBef>
                <a:spcPct val="43750"/>
              </a:spcBef>
              <a:spcAft>
                <a:spcPct val="43750"/>
              </a:spcAft>
            </a:pPr>
            <a:r>
              <a:t>Average(OrdersTable, OrderAmount)</a:t>
            </a:r>
          </a:p>
          <a:p>
            <a:endParaRPr/>
          </a:p>
          <a:p>
            <a:pPr>
              <a:spcBef>
                <a:spcPct val="43750"/>
              </a:spcBef>
              <a:spcAft>
                <a:spcPct val="43750"/>
              </a:spcAft>
            </a:pPr>
            <a:r>
              <a:t>This formula would return the average of the OrderAmount column from the OrdersTable. In a later unit, you will learn how to split and combine data with functions.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lgn="l"/>
            <a:r>
              <a:rPr lang="en-US" b="1" i="0" dirty="0">
                <a:solidFill>
                  <a:srgbClr val="171717"/>
                </a:solidFill>
                <a:effectLst/>
                <a:latin typeface="Segoe UI" panose="020B0502040204020203" pitchFamily="34" charset="0"/>
              </a:rPr>
              <a:t>Math operation on tables</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working with data in Power Apps, there are many reasons to perform math operations across your data. This math can be counting functions or aggregate functions. Both support tables of data. Not covered in this module are additional math functions and operators for non-table data. For a complete list of all functions, see </a:t>
            </a:r>
            <a:r>
              <a:rPr lang="en-US" b="0" i="0" u="none" strike="noStrike" dirty="0">
                <a:solidFill>
                  <a:srgbClr val="171717"/>
                </a:solidFill>
                <a:effectLst/>
                <a:latin typeface="Segoe UI" panose="020B0502040204020203" pitchFamily="34" charset="0"/>
                <a:hlinkClick r:id="rId3"/>
              </a:rPr>
              <a:t>Formula reference for Power Apps</a:t>
            </a:r>
            <a:r>
              <a:rPr lang="en-US" b="0" i="0" dirty="0">
                <a:solidFill>
                  <a:srgbClr val="171717"/>
                </a:solidFill>
                <a:effectLst/>
                <a:latin typeface="Segoe UI" panose="020B0502040204020203" pitchFamily="34" charset="0"/>
              </a:rPr>
              <a:t>.</a:t>
            </a:r>
          </a:p>
          <a:p>
            <a:pPr>
              <a:spcBef>
                <a:spcPct val="43750"/>
              </a:spcBef>
              <a:spcAft>
                <a:spcPct val="43750"/>
              </a:spcAft>
            </a:pPr>
            <a:endParaRPr lang="en-US" dirty="0"/>
          </a:p>
          <a:p>
            <a:pPr>
              <a:spcBef>
                <a:spcPct val="43750"/>
              </a:spcBef>
              <a:spcAft>
                <a:spcPct val="43750"/>
              </a:spcAft>
            </a:pPr>
            <a:r>
              <a:rPr dirty="0"/>
              <a:t>Counting functions are used to compute the number of records in a table of data based on criteria. They are often used to provide visual indicators back to the user.</a:t>
            </a:r>
          </a:p>
          <a:p>
            <a:endParaRPr dirty="0"/>
          </a:p>
          <a:p>
            <a:pPr>
              <a:spcBef>
                <a:spcPct val="43750"/>
              </a:spcBef>
              <a:spcAft>
                <a:spcPct val="43750"/>
              </a:spcAft>
            </a:pPr>
            <a:r>
              <a:rPr dirty="0"/>
              <a:t>For example, you could use </a:t>
            </a:r>
            <a:r>
              <a:rPr dirty="0" err="1"/>
              <a:t>CountIf</a:t>
            </a:r>
            <a:r>
              <a:rPr dirty="0"/>
              <a:t>(</a:t>
            </a:r>
            <a:r>
              <a:rPr dirty="0" err="1"/>
              <a:t>TasksTable</a:t>
            </a:r>
            <a:r>
              <a:rPr dirty="0"/>
              <a:t>, Complete = "No") to count the number of records in the </a:t>
            </a:r>
            <a:r>
              <a:rPr dirty="0" err="1"/>
              <a:t>TasksTable</a:t>
            </a:r>
            <a:r>
              <a:rPr dirty="0"/>
              <a:t> where the column Complete equals No. Then based on the total, you could conditionally format the Color property of a label or change the Visible property of an icon. These types of visual indicators improve the user experience.</a:t>
            </a:r>
          </a:p>
          <a:p>
            <a:endParaRPr dirty="0"/>
          </a:p>
          <a:p>
            <a:pPr>
              <a:spcBef>
                <a:spcPct val="43750"/>
              </a:spcBef>
              <a:spcAft>
                <a:spcPct val="43750"/>
              </a:spcAft>
            </a:pPr>
            <a:r>
              <a:rPr dirty="0"/>
              <a:t>Power Apps includes the following counting functions:</a:t>
            </a:r>
          </a:p>
          <a:p>
            <a:endParaRPr dirty="0"/>
          </a:p>
          <a:p>
            <a:pPr lvl="1" indent="-285750">
              <a:spcBef>
                <a:spcPct val="43750"/>
              </a:spcBef>
              <a:spcAft>
                <a:spcPct val="43750"/>
              </a:spcAft>
              <a:buChar char="•"/>
            </a:pPr>
            <a:r>
              <a:rPr b="1" dirty="0"/>
              <a:t>Count</a:t>
            </a:r>
            <a:r>
              <a:rPr dirty="0"/>
              <a:t> counts the number of records that contain a number in a single-column table.</a:t>
            </a:r>
          </a:p>
          <a:p>
            <a:endParaRPr dirty="0"/>
          </a:p>
          <a:p>
            <a:pPr lvl="1" indent="-285750">
              <a:spcBef>
                <a:spcPct val="43750"/>
              </a:spcBef>
              <a:spcAft>
                <a:spcPct val="43750"/>
              </a:spcAft>
              <a:buChar char="•"/>
            </a:pPr>
            <a:r>
              <a:rPr b="1" dirty="0" err="1"/>
              <a:t>CountA</a:t>
            </a:r>
            <a:r>
              <a:rPr dirty="0"/>
              <a:t> counts the number of records that aren't blank in a single-column table. This function includes empty text ("") in the count.</a:t>
            </a:r>
          </a:p>
          <a:p>
            <a:endParaRPr dirty="0"/>
          </a:p>
          <a:p>
            <a:pPr lvl="1" indent="-285750">
              <a:spcBef>
                <a:spcPct val="43750"/>
              </a:spcBef>
              <a:spcAft>
                <a:spcPct val="43750"/>
              </a:spcAft>
              <a:buChar char="•"/>
            </a:pPr>
            <a:r>
              <a:rPr b="1" dirty="0" err="1"/>
              <a:t>CountIf</a:t>
            </a:r>
            <a:r>
              <a:rPr dirty="0"/>
              <a:t> counts the number of records in a table that are true for a logical formula. The formula can reference columns of the table.</a:t>
            </a:r>
          </a:p>
          <a:p>
            <a:endParaRPr dirty="0"/>
          </a:p>
          <a:p>
            <a:pPr lvl="1" indent="-285750">
              <a:spcBef>
                <a:spcPct val="43750"/>
              </a:spcBef>
              <a:spcAft>
                <a:spcPct val="43750"/>
              </a:spcAft>
              <a:buChar char="•"/>
            </a:pPr>
            <a:r>
              <a:rPr b="1" dirty="0" err="1"/>
              <a:t>CountRows</a:t>
            </a:r>
            <a:r>
              <a:rPr dirty="0"/>
              <a:t> counts the number records in a table.</a:t>
            </a:r>
          </a:p>
          <a:p>
            <a:endParaRPr dirty="0"/>
          </a:p>
          <a:p>
            <a:pPr>
              <a:spcBef>
                <a:spcPct val="43750"/>
              </a:spcBef>
              <a:spcAft>
                <a:spcPct val="43750"/>
              </a:spcAft>
            </a:pPr>
            <a:r>
              <a:rPr b="1" dirty="0"/>
              <a:t>Count</a:t>
            </a:r>
            <a:r>
              <a:rPr dirty="0"/>
              <a:t> and </a:t>
            </a:r>
            <a:r>
              <a:rPr b="1" dirty="0" err="1"/>
              <a:t>CountA</a:t>
            </a:r>
            <a:r>
              <a:rPr dirty="0"/>
              <a:t> only support single-column tables, and that is the only argument they accept.</a:t>
            </a:r>
          </a:p>
          <a:p>
            <a:endParaRPr dirty="0"/>
          </a:p>
          <a:p>
            <a:pPr>
              <a:spcBef>
                <a:spcPct val="43750"/>
              </a:spcBef>
              <a:spcAft>
                <a:spcPct val="43750"/>
              </a:spcAft>
            </a:pPr>
            <a:r>
              <a:rPr b="1" dirty="0" err="1"/>
              <a:t>CountIf</a:t>
            </a:r>
            <a:r>
              <a:rPr dirty="0"/>
              <a:t> accepts a table and then the logical formula to process. It then returns a count of all of the records that match the logical formula.</a:t>
            </a:r>
          </a:p>
          <a:p>
            <a:endParaRPr dirty="0"/>
          </a:p>
          <a:p>
            <a:pPr>
              <a:spcBef>
                <a:spcPct val="43750"/>
              </a:spcBef>
              <a:spcAft>
                <a:spcPct val="43750"/>
              </a:spcAft>
            </a:pPr>
            <a:r>
              <a:rPr b="1" dirty="0" err="1"/>
              <a:t>CountRows</a:t>
            </a:r>
            <a:r>
              <a:rPr dirty="0"/>
              <a:t> accepts only a table as an argument and then returns a count of the number of rows in that table.</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1" i="0" dirty="0">
                <a:solidFill>
                  <a:srgbClr val="171717"/>
                </a:solidFill>
                <a:effectLst/>
                <a:latin typeface="Segoe UI" panose="020B0502040204020203" pitchFamily="34" charset="0"/>
              </a:rPr>
              <a:t>Combine and separate records</a:t>
            </a:r>
          </a:p>
          <a:p>
            <a:pPr algn="l">
              <a:buFont typeface="Arial" panose="020B0604020202020204" pitchFamily="34" charset="0"/>
              <a:buChar char="•"/>
            </a:pPr>
            <a:r>
              <a:rPr lang="en-US" b="0" i="0" dirty="0">
                <a:effectLst/>
                <a:latin typeface="Segoe UI" panose="020B0502040204020203" pitchFamily="34" charset="0"/>
              </a:rPr>
              <a:t>5 minutes</a:t>
            </a:r>
          </a:p>
          <a:p>
            <a:pPr algn="l"/>
            <a:r>
              <a:rPr lang="en-US" b="0" i="0" dirty="0">
                <a:solidFill>
                  <a:srgbClr val="171717"/>
                </a:solidFill>
                <a:effectLst/>
                <a:latin typeface="Segoe UI" panose="020B0502040204020203" pitchFamily="34" charset="0"/>
              </a:rPr>
              <a:t>When working with data sometimes you need to be able to modify the data. Common scenarios include taking a table of records and combining the records into one string to display, or taking a string and turning it into multiple records in a table. With Power Apps you use the </a:t>
            </a:r>
            <a:r>
              <a:rPr lang="en-US" b="1"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Split</a:t>
            </a:r>
            <a:r>
              <a:rPr lang="en-US" b="0" i="0" dirty="0">
                <a:solidFill>
                  <a:srgbClr val="171717"/>
                </a:solidFill>
                <a:effectLst/>
                <a:latin typeface="Segoe UI" panose="020B0502040204020203" pitchFamily="34" charset="0"/>
              </a:rPr>
              <a:t> functions to accomplish this task.</a:t>
            </a:r>
          </a:p>
          <a:p>
            <a:pPr algn="l"/>
            <a:r>
              <a:rPr lang="en-US" b="1" i="0" dirty="0">
                <a:solidFill>
                  <a:srgbClr val="171717"/>
                </a:solidFill>
                <a:effectLst/>
                <a:latin typeface="Segoe UI" panose="020B0502040204020203" pitchFamily="34" charset="0"/>
              </a:rPr>
              <a:t>Turn table data into a string</a:t>
            </a: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 function combines the result of a formula applied across all the records of a table, resulting in a single string. Use this function to summarize the strings of a table, just as the </a:t>
            </a:r>
            <a:r>
              <a:rPr lang="en-US" b="1" i="0" dirty="0">
                <a:solidFill>
                  <a:srgbClr val="171717"/>
                </a:solidFill>
                <a:effectLst/>
                <a:latin typeface="Segoe UI" panose="020B0502040204020203" pitchFamily="34" charset="0"/>
              </a:rPr>
              <a:t>Sum</a:t>
            </a:r>
            <a:r>
              <a:rPr lang="en-US" b="0" i="0" dirty="0">
                <a:solidFill>
                  <a:srgbClr val="171717"/>
                </a:solidFill>
                <a:effectLst/>
                <a:latin typeface="Segoe UI" panose="020B0502040204020203" pitchFamily="34" charset="0"/>
              </a:rPr>
              <a:t> function does for numbers. This could be used to create a list of comma-separated values to display all of the customers assigned to a sales rep, a semicolon-separated list of email address to pass to an email function, or to dynamically generate an HTML table to be used in the creation of a PDF document with the help of Power Automate.</a:t>
            </a:r>
          </a:p>
          <a:p>
            <a:pPr algn="l"/>
            <a:r>
              <a:rPr lang="en-US" b="0" i="0" dirty="0">
                <a:solidFill>
                  <a:srgbClr val="171717"/>
                </a:solidFill>
                <a:effectLst/>
                <a:latin typeface="Segoe UI" panose="020B0502040204020203" pitchFamily="34" charset="0"/>
              </a:rPr>
              <a:t>Fields of the record currently being processed are available within the formula. You simply reference them by name as you would any other value. You can also reference control properties and other values throughout your app.</a:t>
            </a:r>
          </a:p>
          <a:p>
            <a:pPr algn="l"/>
            <a:r>
              <a:rPr lang="en-US" b="0" i="0" dirty="0">
                <a:solidFill>
                  <a:srgbClr val="171717"/>
                </a:solidFill>
                <a:effectLst/>
                <a:latin typeface="Segoe UI" panose="020B0502040204020203" pitchFamily="34" charset="0"/>
              </a:rPr>
              <a:t>For example, you could use </a:t>
            </a:r>
            <a:r>
              <a:rPr lang="en-US" b="0"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a:t>
            </a:r>
            <a:r>
              <a:rPr lang="en-US" b="0" i="0" dirty="0" err="1">
                <a:solidFill>
                  <a:srgbClr val="171717"/>
                </a:solidFill>
                <a:effectLst/>
                <a:latin typeface="Segoe UI" panose="020B0502040204020203" pitchFamily="34" charset="0"/>
              </a:rPr>
              <a:t>CustomerOrders</a:t>
            </a:r>
            <a:r>
              <a:rPr lang="en-US" b="0" i="0" dirty="0">
                <a:solidFill>
                  <a:srgbClr val="171717"/>
                </a:solidFill>
                <a:effectLst/>
                <a:latin typeface="Segoe UI" panose="020B0502040204020203" pitchFamily="34" charset="0"/>
              </a:rPr>
              <a:t>, Email &amp; ";") to create a single string that contains the values of the Email column separated by a semicolon. You could use this formula for the To: argument in the Office365.SendEmail function to send a single email to all of those addresses.</a:t>
            </a:r>
          </a:p>
          <a:p>
            <a:pPr algn="l"/>
            <a:r>
              <a:rPr lang="en-US" b="0" i="0" dirty="0">
                <a:solidFill>
                  <a:srgbClr val="171717"/>
                </a:solidFill>
                <a:effectLst/>
                <a:latin typeface="Segoe UI" panose="020B0502040204020203" pitchFamily="34" charset="0"/>
              </a:rPr>
              <a:t>As you begin using the </a:t>
            </a:r>
            <a:r>
              <a:rPr lang="en-US" b="1"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 function be sure not confuse it with the </a:t>
            </a:r>
            <a:r>
              <a:rPr lang="en-US" b="1" i="0" u="none" strike="noStrike" dirty="0">
                <a:solidFill>
                  <a:srgbClr val="171717"/>
                </a:solidFill>
                <a:effectLst/>
                <a:latin typeface="Segoe UI" panose="020B0502040204020203" pitchFamily="34" charset="0"/>
                <a:hlinkClick r:id="rId3"/>
              </a:rPr>
              <a:t>Concatenate</a:t>
            </a:r>
            <a:r>
              <a:rPr lang="en-US" b="0" i="0" dirty="0">
                <a:solidFill>
                  <a:srgbClr val="171717"/>
                </a:solidFill>
                <a:effectLst/>
                <a:latin typeface="Segoe UI" panose="020B0502040204020203" pitchFamily="34" charset="0"/>
              </a:rPr>
              <a:t> function that is used to combine multiple strings into one string.</a:t>
            </a:r>
          </a:p>
          <a:p>
            <a:pPr algn="l"/>
            <a:r>
              <a:rPr lang="en-US" b="1" i="0" dirty="0">
                <a:solidFill>
                  <a:srgbClr val="171717"/>
                </a:solidFill>
                <a:effectLst/>
                <a:latin typeface="Segoe UI" panose="020B0502040204020203" pitchFamily="34" charset="0"/>
              </a:rPr>
              <a:t>Turn a string into a single column table</a:t>
            </a:r>
          </a:p>
          <a:p>
            <a:pPr algn="l"/>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Split</a:t>
            </a:r>
            <a:r>
              <a:rPr lang="en-US" b="0" i="0" dirty="0">
                <a:solidFill>
                  <a:srgbClr val="171717"/>
                </a:solidFill>
                <a:effectLst/>
                <a:latin typeface="Segoe UI" panose="020B0502040204020203" pitchFamily="34" charset="0"/>
              </a:rPr>
              <a:t> function breaks a text string into a table of substrings. Use the </a:t>
            </a:r>
            <a:r>
              <a:rPr lang="en-US" b="1" i="0" dirty="0">
                <a:solidFill>
                  <a:srgbClr val="171717"/>
                </a:solidFill>
                <a:effectLst/>
                <a:latin typeface="Segoe UI" panose="020B0502040204020203" pitchFamily="34" charset="0"/>
              </a:rPr>
              <a:t>Split</a:t>
            </a:r>
            <a:r>
              <a:rPr lang="en-US" b="0" i="0" dirty="0">
                <a:solidFill>
                  <a:srgbClr val="171717"/>
                </a:solidFill>
                <a:effectLst/>
                <a:latin typeface="Segoe UI" panose="020B0502040204020203" pitchFamily="34" charset="0"/>
              </a:rPr>
              <a:t> function to break up comma-delimited lists, dates that use a slash between date parts, to break a word into the individual characters, and in other situations where you need a well-defined delimiter.</a:t>
            </a:r>
          </a:p>
          <a:p>
            <a:pPr algn="l"/>
            <a:r>
              <a:rPr lang="en-US" b="0" i="0" dirty="0">
                <a:solidFill>
                  <a:srgbClr val="171717"/>
                </a:solidFill>
                <a:effectLst/>
                <a:latin typeface="Segoe UI" panose="020B0502040204020203" pitchFamily="34" charset="0"/>
              </a:rPr>
              <a:t>A separator string is used to break the text string apart. The separator can be zero, one, or more characters that are matched as a whole in the text string. Using a zero length or blank separator results in each character being broken out individually. The matched separator characters are not returned in the result. If no separator match is found then the entire text string is returned as a single result.</a:t>
            </a:r>
          </a:p>
          <a:p>
            <a:pPr algn="l"/>
            <a:r>
              <a:rPr lang="en-US" b="0" i="0" dirty="0">
                <a:solidFill>
                  <a:srgbClr val="171717"/>
                </a:solidFill>
                <a:effectLst/>
                <a:latin typeface="Segoe UI" panose="020B0502040204020203" pitchFamily="34" charset="0"/>
              </a:rPr>
              <a:t>For example, you could use Split("Canada, Mexico, United States of America", ",") to create a single column table with three records. The name of the column would be Result. This can be useful when retrieving data from a multi-value field and you want to use those values in a drop-down control. In this example, you would set the Items property of the drop-down control with the formula.</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1"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ForAll</a:t>
            </a:r>
            <a:r>
              <a:rPr lang="en-US" b="1" i="0" dirty="0">
                <a:solidFill>
                  <a:srgbClr val="171717"/>
                </a:solidFill>
                <a:effectLst/>
                <a:latin typeface="Segoe UI" panose="020B0502040204020203" pitchFamily="34" charset="0"/>
              </a:rPr>
              <a:t> function</a:t>
            </a:r>
          </a:p>
          <a:p>
            <a:pPr algn="l"/>
            <a:r>
              <a:rPr lang="en-US" b="0" i="0" dirty="0">
                <a:solidFill>
                  <a:srgbClr val="171717"/>
                </a:solidFill>
                <a:effectLst/>
                <a:latin typeface="Segoe UI" panose="020B0502040204020203" pitchFamily="34" charset="0"/>
              </a:rPr>
              <a:t>Previously you have learned to use single-purpose functions to operate against a table. Those are ideal and perform well, but sometimes you need more flexibility or you need to do something not covered by one of those functions. For those situations, there is the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a:t>
            </a: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evaluates a formula for all records of a table. The formula can calculate a value and/or perform actions, such as modifying data or working with a connection.</a:t>
            </a:r>
          </a:p>
          <a:p>
            <a:pPr algn="l"/>
            <a:r>
              <a:rPr lang="en-US" b="0" i="0" dirty="0">
                <a:solidFill>
                  <a:srgbClr val="171717"/>
                </a:solidFill>
                <a:effectLst/>
                <a:latin typeface="Segoe UI" panose="020B0502040204020203" pitchFamily="34" charset="0"/>
              </a:rPr>
              <a:t>Fields of the record currently being processed are available within the formula. You can reference them by name as you would any other value. You can also reference control properties and other values throughout your app.</a:t>
            </a:r>
          </a:p>
          <a:p>
            <a:pPr algn="l"/>
            <a:r>
              <a:rPr lang="en-US" b="0" i="0" dirty="0">
                <a:solidFill>
                  <a:srgbClr val="171717"/>
                </a:solidFill>
                <a:effectLst/>
                <a:latin typeface="Segoe UI" panose="020B0502040204020203" pitchFamily="34" charset="0"/>
              </a:rPr>
              <a:t>For example, you could use </a:t>
            </a:r>
            <a:r>
              <a:rPr lang="en-US" b="0"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a:t>
            </a:r>
            <a:r>
              <a:rPr lang="en-US" b="0" i="0" dirty="0" err="1">
                <a:solidFill>
                  <a:srgbClr val="171717"/>
                </a:solidFill>
                <a:effectLst/>
                <a:latin typeface="Segoe UI" panose="020B0502040204020203" pitchFamily="34" charset="0"/>
              </a:rPr>
              <a:t>CustomerOrders</a:t>
            </a:r>
            <a:r>
              <a:rPr lang="en-US" b="0" i="0" dirty="0">
                <a:solidFill>
                  <a:srgbClr val="171717"/>
                </a:solidFill>
                <a:effectLst/>
                <a:latin typeface="Segoe UI" panose="020B0502040204020203" pitchFamily="34" charset="0"/>
              </a:rPr>
              <a:t>, Office365.SendEmail(Email, "Thank you", " You are a great customer " &amp; FirstName)) to send a separate email to all of the email addresses in the </a:t>
            </a:r>
            <a:r>
              <a:rPr lang="en-US" b="0" i="0" dirty="0" err="1">
                <a:solidFill>
                  <a:srgbClr val="171717"/>
                </a:solidFill>
                <a:effectLst/>
                <a:latin typeface="Segoe UI" panose="020B0502040204020203" pitchFamily="34" charset="0"/>
              </a:rPr>
              <a:t>CustomerOrders</a:t>
            </a:r>
            <a:r>
              <a:rPr lang="en-US" b="0" i="0" dirty="0">
                <a:solidFill>
                  <a:srgbClr val="171717"/>
                </a:solidFill>
                <a:effectLst/>
                <a:latin typeface="Segoe UI" panose="020B0502040204020203" pitchFamily="34" charset="0"/>
              </a:rPr>
              <a:t> table. The email subject would be "Thank You" and the body would be "You are a great customer" followed by the value stored in the FirstName field.</a:t>
            </a:r>
          </a:p>
          <a:p>
            <a:pPr algn="l"/>
            <a:r>
              <a:rPr lang="en-US" b="0" i="0" dirty="0">
                <a:solidFill>
                  <a:srgbClr val="171717"/>
                </a:solidFill>
                <a:effectLst/>
                <a:latin typeface="Segoe UI" panose="020B0502040204020203" pitchFamily="34" charset="0"/>
              </a:rPr>
              <a:t>This example varies from the </a:t>
            </a:r>
            <a:r>
              <a:rPr lang="en-US" b="1"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 example in two important ways. First, this will send one email for each record in the </a:t>
            </a:r>
            <a:r>
              <a:rPr lang="en-US" b="0" i="0" dirty="0" err="1">
                <a:solidFill>
                  <a:srgbClr val="171717"/>
                </a:solidFill>
                <a:effectLst/>
                <a:latin typeface="Segoe UI" panose="020B0502040204020203" pitchFamily="34" charset="0"/>
              </a:rPr>
              <a:t>CustomerOrders</a:t>
            </a:r>
            <a:r>
              <a:rPr lang="en-US" b="0" i="0" dirty="0">
                <a:solidFill>
                  <a:srgbClr val="171717"/>
                </a:solidFill>
                <a:effectLst/>
                <a:latin typeface="Segoe UI" panose="020B0502040204020203" pitchFamily="34" charset="0"/>
              </a:rPr>
              <a:t> table. So, if there are 50 records, 50 different emails will be sent. In the </a:t>
            </a:r>
            <a:r>
              <a:rPr lang="en-US" b="0" i="0" dirty="0" err="1">
                <a:solidFill>
                  <a:srgbClr val="171717"/>
                </a:solidFill>
                <a:effectLst/>
                <a:latin typeface="Segoe UI" panose="020B0502040204020203" pitchFamily="34" charset="0"/>
              </a:rPr>
              <a:t>Concat</a:t>
            </a:r>
            <a:r>
              <a:rPr lang="en-US" b="0" i="0" dirty="0">
                <a:solidFill>
                  <a:srgbClr val="171717"/>
                </a:solidFill>
                <a:effectLst/>
                <a:latin typeface="Segoe UI" panose="020B0502040204020203" pitchFamily="34" charset="0"/>
              </a:rPr>
              <a:t> example, only one email was sent with all 50 email addresses in the To: line. Second, this email also references the FirstName field from the </a:t>
            </a:r>
            <a:r>
              <a:rPr lang="en-US" b="0" i="0" dirty="0" err="1">
                <a:solidFill>
                  <a:srgbClr val="171717"/>
                </a:solidFill>
                <a:effectLst/>
                <a:latin typeface="Segoe UI" panose="020B0502040204020203" pitchFamily="34" charset="0"/>
              </a:rPr>
              <a:t>CustomerOrders</a:t>
            </a:r>
            <a:r>
              <a:rPr lang="en-US" b="0" i="0" dirty="0">
                <a:solidFill>
                  <a:srgbClr val="171717"/>
                </a:solidFill>
                <a:effectLst/>
                <a:latin typeface="Segoe UI" panose="020B0502040204020203" pitchFamily="34" charset="0"/>
              </a:rPr>
              <a:t> table. When you use the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all of the fields for each record are available to be used.</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Things to know when using </a:t>
            </a:r>
            <a:r>
              <a:rPr lang="en-US" b="1" i="0" dirty="0" err="1">
                <a:solidFill>
                  <a:srgbClr val="171717"/>
                </a:solidFill>
                <a:effectLst/>
                <a:latin typeface="Segoe UI" panose="020B0502040204020203" pitchFamily="34" charset="0"/>
              </a:rPr>
              <a:t>ForAll</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there is a tremendous amount of power, but there are also several things to know as you start to build your formula.</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formula can include functions that take action, such as modifying the records of a data source with the </a:t>
            </a:r>
            <a:r>
              <a:rPr lang="en-US" b="1" i="0" dirty="0">
                <a:solidFill>
                  <a:srgbClr val="171717"/>
                </a:solidFill>
                <a:effectLst/>
                <a:latin typeface="Segoe UI" panose="020B0502040204020203" pitchFamily="34" charset="0"/>
              </a:rPr>
              <a:t>Patch</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Collect</a:t>
            </a:r>
            <a:r>
              <a:rPr lang="en-US" b="0" i="0" dirty="0">
                <a:solidFill>
                  <a:srgbClr val="171717"/>
                </a:solidFill>
                <a:effectLst/>
                <a:latin typeface="Segoe UI" panose="020B0502040204020203" pitchFamily="34" charset="0"/>
              </a:rPr>
              <a:t> functions.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formula can call methods on connections.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can perform multiple actions per record by using the ; operator.</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can't modify the table that is the subject of the </a:t>
            </a:r>
            <a:r>
              <a:rPr lang="en-US" b="0"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writing your formula, keep in mind that records can be processed in any order and, when possible, in parallel. You may process the first record of the table after the last record. Be sure to avoid ordering dependencies. For this reason, you can't use the </a:t>
            </a:r>
            <a:r>
              <a:rPr lang="en-US" b="1" i="0" dirty="0">
                <a:solidFill>
                  <a:srgbClr val="171717"/>
                </a:solidFill>
                <a:effectLst/>
                <a:latin typeface="Segoe UI" panose="020B0502040204020203" pitchFamily="34" charset="0"/>
              </a:rPr>
              <a:t>Set</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UpdateContext</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Clear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ClearCollect</a:t>
            </a:r>
            <a:r>
              <a:rPr lang="en-US" b="0" i="0" dirty="0">
                <a:solidFill>
                  <a:srgbClr val="171717"/>
                </a:solidFill>
                <a:effectLst/>
                <a:latin typeface="Segoe UI" panose="020B0502040204020203" pitchFamily="34" charset="0"/>
              </a:rPr>
              <a:t> functions within a </a:t>
            </a:r>
            <a:r>
              <a:rPr lang="en-US" b="0"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because they could easily be used to hold variables that would be susceptible to this effect. You can use </a:t>
            </a:r>
            <a:r>
              <a:rPr lang="en-US" b="1" i="0" dirty="0">
                <a:solidFill>
                  <a:srgbClr val="171717"/>
                </a:solidFill>
                <a:effectLst/>
                <a:latin typeface="Segoe UI" panose="020B0502040204020203" pitchFamily="34" charset="0"/>
              </a:rPr>
              <a:t>Collect</a:t>
            </a:r>
            <a:r>
              <a:rPr lang="en-US" b="0" i="0" dirty="0">
                <a:solidFill>
                  <a:srgbClr val="171717"/>
                </a:solidFill>
                <a:effectLst/>
                <a:latin typeface="Segoe UI" panose="020B0502040204020203" pitchFamily="34" charset="0"/>
              </a:rPr>
              <a:t>, but the order in which records are added is undefined.</a:t>
            </a: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has a lot more rules than most Power Apps functions. Also, because you cannot use functions like Set and </a:t>
            </a:r>
            <a:r>
              <a:rPr lang="en-US" b="0" i="0" dirty="0" err="1">
                <a:solidFill>
                  <a:srgbClr val="171717"/>
                </a:solidFill>
                <a:effectLst/>
                <a:latin typeface="Segoe UI" panose="020B0502040204020203" pitchFamily="34" charset="0"/>
              </a:rPr>
              <a:t>UpdateContext</a:t>
            </a:r>
            <a:r>
              <a:rPr lang="en-US" b="0" i="0" dirty="0">
                <a:solidFill>
                  <a:srgbClr val="171717"/>
                </a:solidFill>
                <a:effectLst/>
                <a:latin typeface="Segoe UI" panose="020B0502040204020203" pitchFamily="34" charset="0"/>
              </a:rPr>
              <a:t> sometimes you must find another way to approach your formula. Often the reason you wanted to use </a:t>
            </a:r>
            <a:r>
              <a:rPr lang="en-US" b="1" i="0" dirty="0">
                <a:solidFill>
                  <a:srgbClr val="171717"/>
                </a:solidFill>
                <a:effectLst/>
                <a:latin typeface="Segoe UI" panose="020B0502040204020203" pitchFamily="34" charset="0"/>
              </a:rPr>
              <a:t>Set</a:t>
            </a:r>
            <a:r>
              <a:rPr lang="en-US" b="0" i="0" dirty="0">
                <a:solidFill>
                  <a:srgbClr val="171717"/>
                </a:solidFill>
                <a:effectLst/>
                <a:latin typeface="Segoe UI" panose="020B0502040204020203" pitchFamily="34" charset="0"/>
              </a:rPr>
              <a:t> with </a:t>
            </a:r>
            <a:r>
              <a:rPr lang="en-US" b="1"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was to track the number of records that were modified or to capture information about those records. You may find that using Patch to update a collection where you track that same data gets you the same result.</a:t>
            </a:r>
          </a:p>
          <a:p>
            <a:pPr algn="l"/>
            <a:r>
              <a:rPr lang="en-US" b="0" i="0" dirty="0">
                <a:solidFill>
                  <a:srgbClr val="171717"/>
                </a:solidFill>
                <a:effectLst/>
                <a:latin typeface="Segoe UI" panose="020B0502040204020203" pitchFamily="34" charset="0"/>
              </a:rPr>
              <a:t>For more information about usage and rules for the </a:t>
            </a:r>
            <a:r>
              <a:rPr lang="en-US" b="0" i="0" dirty="0" err="1">
                <a:solidFill>
                  <a:srgbClr val="171717"/>
                </a:solidFill>
                <a:effectLst/>
                <a:latin typeface="Segoe UI" panose="020B0502040204020203" pitchFamily="34" charset="0"/>
              </a:rPr>
              <a:t>ForAll</a:t>
            </a:r>
            <a:r>
              <a:rPr lang="en-US" b="0" i="0" dirty="0">
                <a:solidFill>
                  <a:srgbClr val="171717"/>
                </a:solidFill>
                <a:effectLst/>
                <a:latin typeface="Segoe UI" panose="020B0502040204020203" pitchFamily="34" charset="0"/>
              </a:rPr>
              <a:t> function, see </a:t>
            </a:r>
            <a:r>
              <a:rPr lang="en-US" b="0" i="0" u="none" strike="noStrike" dirty="0" err="1">
                <a:solidFill>
                  <a:srgbClr val="171717"/>
                </a:solidFill>
                <a:effectLst/>
                <a:latin typeface="Segoe UI" panose="020B0502040204020203" pitchFamily="34" charset="0"/>
                <a:hlinkClick r:id="rId3"/>
              </a:rPr>
              <a:t>ForAll</a:t>
            </a:r>
            <a:r>
              <a:rPr lang="en-US" b="0" i="0" u="none" strike="noStrike" dirty="0">
                <a:solidFill>
                  <a:srgbClr val="171717"/>
                </a:solidFill>
                <a:effectLst/>
                <a:latin typeface="Segoe UI" panose="020B0502040204020203" pitchFamily="34" charset="0"/>
                <a:hlinkClick r:id="rId3"/>
              </a:rPr>
              <a:t> function in Power Apps</a:t>
            </a:r>
            <a:r>
              <a:rPr lang="en-US" b="0" i="0" dirty="0">
                <a:solidFill>
                  <a:srgbClr val="171717"/>
                </a:solidFill>
                <a:effectLst/>
                <a:latin typeface="Segoe UI" panose="020B0502040204020203" pitchFamily="34" charset="0"/>
              </a:rPr>
              <a:t>.</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Sometimes you need something more than forms</a:t>
            </a:r>
          </a:p>
          <a:p>
            <a:pPr algn="l"/>
            <a:r>
              <a:rPr lang="en-US" b="0" i="0" dirty="0">
                <a:solidFill>
                  <a:srgbClr val="171717"/>
                </a:solidFill>
                <a:effectLst/>
                <a:latin typeface="Segoe UI" panose="020B0502040204020203" pitchFamily="34" charset="0"/>
              </a:rPr>
              <a:t>When building canvas apps in Power Apps, you go to Galleries to display records from your data source and Forms to view, create, and edit an individual record, but sometimes forms are not enough. In those scenarios, Power Apps has functions for updating your tabular data sources directly.</a:t>
            </a:r>
          </a:p>
          <a:p>
            <a:pPr algn="l"/>
            <a:r>
              <a:rPr lang="en-US" b="1" i="0" dirty="0">
                <a:solidFill>
                  <a:srgbClr val="171717"/>
                </a:solidFill>
                <a:effectLst/>
                <a:latin typeface="Segoe UI" panose="020B0502040204020203" pitchFamily="34" charset="0"/>
              </a:rPr>
              <a:t>Directly create and edit a record</a:t>
            </a:r>
          </a:p>
          <a:p>
            <a:pPr algn="l"/>
            <a:r>
              <a:rPr lang="en-US" b="0" i="0" dirty="0">
                <a:solidFill>
                  <a:srgbClr val="171717"/>
                </a:solidFill>
                <a:effectLst/>
                <a:latin typeface="Segoe UI" panose="020B0502040204020203" pitchFamily="34" charset="0"/>
              </a:rPr>
              <a:t>In this module, you will learn about using the </a:t>
            </a:r>
            <a:r>
              <a:rPr lang="en-US" b="1" i="0" dirty="0">
                <a:solidFill>
                  <a:srgbClr val="171717"/>
                </a:solidFill>
                <a:effectLst/>
                <a:latin typeface="Segoe UI" panose="020B0502040204020203" pitchFamily="34" charset="0"/>
              </a:rPr>
              <a:t>Patch</a:t>
            </a:r>
            <a:r>
              <a:rPr lang="en-US" b="0" i="0" dirty="0">
                <a:solidFill>
                  <a:srgbClr val="171717"/>
                </a:solidFill>
                <a:effectLst/>
                <a:latin typeface="Segoe UI" panose="020B0502040204020203" pitchFamily="34" charset="0"/>
              </a:rPr>
              <a:t> function to update your data sources without the use of forms directly.</a:t>
            </a:r>
          </a:p>
          <a:p>
            <a:pPr algn="l"/>
            <a:r>
              <a:rPr lang="en-US" b="0" i="0" dirty="0">
                <a:solidFill>
                  <a:srgbClr val="171717"/>
                </a:solidFill>
                <a:effectLst/>
                <a:latin typeface="Segoe UI" panose="020B0502040204020203" pitchFamily="34" charset="0"/>
              </a:rPr>
              <a:t>Patch is most often used when you need to take action on the data without user interaction in a repetitive manner, or your app design doesn't allow for the use of forms. For example, if you want to update a logging data source every time a user clicks a button to navigate to another screen you could use the formula for the </a:t>
            </a:r>
            <a:r>
              <a:rPr lang="en-US" b="0" i="0" dirty="0" err="1">
                <a:solidFill>
                  <a:srgbClr val="171717"/>
                </a:solidFill>
                <a:effectLst/>
                <a:latin typeface="Segoe UI" panose="020B0502040204020203" pitchFamily="34" charset="0"/>
              </a:rPr>
              <a:t>OnSelect</a:t>
            </a:r>
            <a:r>
              <a:rPr lang="en-US" b="0" i="0" dirty="0">
                <a:solidFill>
                  <a:srgbClr val="171717"/>
                </a:solidFill>
                <a:effectLst/>
                <a:latin typeface="Segoe UI" panose="020B0502040204020203" pitchFamily="34" charset="0"/>
              </a:rPr>
              <a:t> property of the button.</a:t>
            </a:r>
          </a:p>
          <a:p>
            <a:pPr algn="l"/>
            <a:r>
              <a:rPr lang="en-US" b="0" i="0" dirty="0">
                <a:solidFill>
                  <a:srgbClr val="171717"/>
                </a:solidFill>
                <a:effectLst/>
                <a:latin typeface="Segoe UI" panose="020B0502040204020203" pitchFamily="34" charset="0"/>
              </a:rPr>
              <a:t>Copy</a:t>
            </a:r>
          </a:p>
          <a:p>
            <a:pPr algn="l"/>
            <a:r>
              <a:rPr lang="en-US" dirty="0"/>
              <a:t>Patch(</a:t>
            </a:r>
            <a:r>
              <a:rPr lang="en-US" dirty="0" err="1"/>
              <a:t>LoggingEntity</a:t>
            </a:r>
            <a:r>
              <a:rPr lang="en-US" dirty="0"/>
              <a:t>, Defaults(</a:t>
            </a:r>
            <a:r>
              <a:rPr lang="en-US" dirty="0" err="1"/>
              <a:t>LoggingEntity</a:t>
            </a:r>
            <a:r>
              <a:rPr lang="en-US" dirty="0"/>
              <a:t>), {</a:t>
            </a:r>
            <a:r>
              <a:rPr lang="en-US" dirty="0" err="1"/>
              <a:t>WhoClicked</a:t>
            </a:r>
            <a:r>
              <a:rPr lang="en-US" dirty="0"/>
              <a:t>: User().</a:t>
            </a:r>
            <a:r>
              <a:rPr lang="en-US" dirty="0" err="1"/>
              <a:t>FullName</a:t>
            </a:r>
            <a:r>
              <a:rPr lang="en-US" dirty="0"/>
              <a:t>, </a:t>
            </a:r>
            <a:r>
              <a:rPr lang="en-US" dirty="0" err="1"/>
              <a:t>WhenClicked</a:t>
            </a:r>
            <a:r>
              <a:rPr lang="en-US" dirty="0"/>
              <a:t>: Now()}); Navigate(</a:t>
            </a:r>
            <a:r>
              <a:rPr lang="en-US" dirty="0" err="1"/>
              <a:t>NextScreen</a:t>
            </a:r>
            <a:r>
              <a:rPr lang="en-US" dirty="0"/>
              <a:t>, </a:t>
            </a:r>
            <a:r>
              <a:rPr lang="en-US" dirty="0" err="1"/>
              <a:t>ScreenTransition.Cover</a:t>
            </a:r>
            <a:r>
              <a:rPr lang="en-US" dirty="0"/>
              <a:t>) </a:t>
            </a:r>
            <a:r>
              <a:rPr lang="en-US" b="0" i="0" dirty="0">
                <a:solidFill>
                  <a:srgbClr val="171717"/>
                </a:solidFill>
                <a:effectLst/>
                <a:latin typeface="Segoe UI" panose="020B0502040204020203" pitchFamily="34" charset="0"/>
              </a:rPr>
              <a:t>This formula would create a new record in the data source named </a:t>
            </a:r>
            <a:r>
              <a:rPr lang="en-US" b="1" i="0" dirty="0" err="1">
                <a:solidFill>
                  <a:srgbClr val="171717"/>
                </a:solidFill>
                <a:effectLst/>
                <a:latin typeface="Segoe UI" panose="020B0502040204020203" pitchFamily="34" charset="0"/>
              </a:rPr>
              <a:t>LoggingEntity</a:t>
            </a:r>
            <a:r>
              <a:rPr lang="en-US" b="0" i="0" dirty="0">
                <a:solidFill>
                  <a:srgbClr val="171717"/>
                </a:solidFill>
                <a:effectLst/>
                <a:latin typeface="Segoe UI" panose="020B0502040204020203" pitchFamily="34" charset="0"/>
              </a:rPr>
              <a:t>. The </a:t>
            </a:r>
            <a:r>
              <a:rPr lang="en-US" b="0" i="0" dirty="0" err="1">
                <a:solidFill>
                  <a:srgbClr val="171717"/>
                </a:solidFill>
                <a:effectLst/>
                <a:latin typeface="Segoe UI" panose="020B0502040204020203" pitchFamily="34" charset="0"/>
              </a:rPr>
              <a:t>WhoClicked</a:t>
            </a:r>
            <a:r>
              <a:rPr lang="en-US" b="0" i="0" dirty="0">
                <a:solidFill>
                  <a:srgbClr val="171717"/>
                </a:solidFill>
                <a:effectLst/>
                <a:latin typeface="Segoe UI" panose="020B0502040204020203" pitchFamily="34" charset="0"/>
              </a:rPr>
              <a:t> column sets to the </a:t>
            </a:r>
            <a:r>
              <a:rPr lang="en-US" b="1" i="0" dirty="0" err="1">
                <a:solidFill>
                  <a:srgbClr val="171717"/>
                </a:solidFill>
                <a:effectLst/>
                <a:latin typeface="Segoe UI" panose="020B0502040204020203" pitchFamily="34" charset="0"/>
              </a:rPr>
              <a:t>FullName</a:t>
            </a:r>
            <a:r>
              <a:rPr lang="en-US" b="0" i="0" dirty="0">
                <a:solidFill>
                  <a:srgbClr val="171717"/>
                </a:solidFill>
                <a:effectLst/>
                <a:latin typeface="Segoe UI" panose="020B0502040204020203" pitchFamily="34" charset="0"/>
              </a:rPr>
              <a:t> property of the user who is signed in, and the </a:t>
            </a:r>
            <a:r>
              <a:rPr lang="en-US" b="0" i="0" dirty="0" err="1">
                <a:solidFill>
                  <a:srgbClr val="171717"/>
                </a:solidFill>
                <a:effectLst/>
                <a:latin typeface="Segoe UI" panose="020B0502040204020203" pitchFamily="34" charset="0"/>
              </a:rPr>
              <a:t>WhenClicked</a:t>
            </a:r>
            <a:r>
              <a:rPr lang="en-US" b="0" i="0" dirty="0">
                <a:solidFill>
                  <a:srgbClr val="171717"/>
                </a:solidFill>
                <a:effectLst/>
                <a:latin typeface="Segoe UI" panose="020B0502040204020203" pitchFamily="34" charset="0"/>
              </a:rPr>
              <a:t> column sets to the Date and Time of when they clicked the button. This would open the screen named </a:t>
            </a:r>
            <a:r>
              <a:rPr lang="en-US" b="1" i="0" dirty="0" err="1">
                <a:solidFill>
                  <a:srgbClr val="171717"/>
                </a:solidFill>
                <a:effectLst/>
                <a:latin typeface="Segoe UI" panose="020B0502040204020203" pitchFamily="34" charset="0"/>
              </a:rPr>
              <a:t>NextScreen</a:t>
            </a:r>
            <a:r>
              <a:rPr lang="en-US" b="0" i="0" dirty="0">
                <a:solidFill>
                  <a:srgbClr val="171717"/>
                </a:solidFill>
                <a:effectLst/>
                <a:latin typeface="Segoe UI" panose="020B0502040204020203" pitchFamily="34" charset="0"/>
              </a:rPr>
              <a:t> using the Cover screen transition.</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There are also functions available for deleting one or more records from your data source. Those functions are:</a:t>
            </a:r>
          </a:p>
          <a:p>
            <a:endParaRPr/>
          </a:p>
          <a:p>
            <a:pPr lvl="1" indent="-285750">
              <a:spcBef>
                <a:spcPct val="43750"/>
              </a:spcBef>
              <a:spcAft>
                <a:spcPct val="43750"/>
              </a:spcAft>
              <a:buChar char="•"/>
            </a:pPr>
            <a:r>
              <a:rPr b="1"/>
              <a:t>Remove and RemoveIf</a:t>
            </a:r>
            <a:r>
              <a:t> - These functions are used to remove or delete records from the data source.</a:t>
            </a:r>
          </a:p>
          <a:p>
            <a:endParaRPr/>
          </a:p>
          <a:p>
            <a:pPr lvl="1" indent="-285750">
              <a:spcBef>
                <a:spcPct val="43750"/>
              </a:spcBef>
              <a:spcAft>
                <a:spcPct val="43750"/>
              </a:spcAft>
              <a:buChar char="•"/>
            </a:pPr>
            <a:r>
              <a:rPr b="1"/>
              <a:t>Clear</a:t>
            </a:r>
            <a:r>
              <a:t> - Use the </a:t>
            </a:r>
            <a:r>
              <a:rPr b="1"/>
              <a:t>Clear</a:t>
            </a:r>
            <a:r>
              <a:t> function to remove all of the records from a collection.</a:t>
            </a:r>
          </a:p>
          <a:p>
            <a:endParaRPr/>
          </a:p>
          <a:p>
            <a:pPr>
              <a:spcBef>
                <a:spcPct val="43750"/>
              </a:spcBef>
              <a:spcAft>
                <a:spcPct val="43750"/>
              </a:spcAft>
            </a:pPr>
            <a:r>
              <a:t>For example, if you wanted to give the user the ability to delete a record from a Gallery control, add a Trash icon to the Gallery displaying the data source </a:t>
            </a:r>
            <a:r>
              <a:rPr b="1"/>
              <a:t>CustomerOrders</a:t>
            </a:r>
            <a:r>
              <a:t> and then set the </a:t>
            </a:r>
            <a:r>
              <a:rPr b="1"/>
              <a:t>OnSelect</a:t>
            </a:r>
            <a:r>
              <a:t> property of the icon to the following.</a:t>
            </a:r>
          </a:p>
          <a:p>
            <a:endParaRPr/>
          </a:p>
          <a:p>
            <a:pPr>
              <a:spcBef>
                <a:spcPct val="43750"/>
              </a:spcBef>
              <a:spcAft>
                <a:spcPct val="43750"/>
              </a:spcAft>
            </a:pPr>
            <a:r>
              <a:t>This formula would delete the record for the item that was displaying the Trash icon from the </a:t>
            </a:r>
            <a:r>
              <a:rPr b="1"/>
              <a:t>CustomerOrders</a:t>
            </a:r>
            <a:r>
              <a:t> data source. There would be no confirmation, so you might consider implementing a check or pop-up dialog to confirm that the user truly wants to delete the record.</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Patch and Remove are both functions that are used to affect one record. If you need to affect change on more than one record, there are two options:</a:t>
            </a:r>
          </a:p>
          <a:p>
            <a:endParaRPr dirty="0"/>
          </a:p>
          <a:p>
            <a:pPr lvl="1" indent="-285750">
              <a:spcBef>
                <a:spcPct val="43750"/>
              </a:spcBef>
              <a:spcAft>
                <a:spcPct val="43750"/>
              </a:spcAft>
              <a:buChar char="•"/>
            </a:pPr>
            <a:r>
              <a:rPr dirty="0"/>
              <a:t>Use the </a:t>
            </a:r>
            <a:r>
              <a:rPr b="1" dirty="0" err="1"/>
              <a:t>ForAll</a:t>
            </a:r>
            <a:r>
              <a:rPr dirty="0"/>
              <a:t> function, which was covered in the previous module, to loop through a table of data and run a Patch or Remove function for each record in the table.</a:t>
            </a:r>
          </a:p>
          <a:p>
            <a:endParaRPr dirty="0"/>
          </a:p>
          <a:p>
            <a:pPr lvl="1" indent="-285750">
              <a:spcBef>
                <a:spcPct val="43750"/>
              </a:spcBef>
              <a:spcAft>
                <a:spcPct val="43750"/>
              </a:spcAft>
              <a:buChar char="•"/>
            </a:pPr>
            <a:r>
              <a:rPr dirty="0"/>
              <a:t>Use the </a:t>
            </a:r>
            <a:r>
              <a:rPr dirty="0">
                <a:hlinkClick r:id="rId3"/>
              </a:rPr>
              <a:t>Collect</a:t>
            </a:r>
            <a:r>
              <a:rPr dirty="0"/>
              <a:t> function to write from one table to another. Each record of the source table is added as a separate record to the target table.</a:t>
            </a:r>
          </a:p>
          <a:p>
            <a:endParaRPr dirty="0"/>
          </a:p>
          <a:p>
            <a:pPr>
              <a:spcBef>
                <a:spcPct val="43750"/>
              </a:spcBef>
              <a:spcAft>
                <a:spcPct val="43750"/>
              </a:spcAft>
            </a:pPr>
            <a:r>
              <a:rPr dirty="0"/>
              <a:t>These topics are covered in other Power Apps learning paths and are not covered in this learning path.</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Collections are data sources</a:t>
            </a:r>
          </a:p>
          <a:p>
            <a:pPr algn="l"/>
            <a:r>
              <a:rPr lang="en-US" b="0" i="0" dirty="0">
                <a:solidFill>
                  <a:srgbClr val="171717"/>
                </a:solidFill>
                <a:effectLst/>
                <a:latin typeface="Segoe UI" panose="020B0502040204020203" pitchFamily="34" charset="0"/>
              </a:rPr>
              <a:t>It’s important to remember that these functions can use a collection as their target. Patch, Remove, and </a:t>
            </a:r>
            <a:r>
              <a:rPr lang="en-US" b="0" i="0" dirty="0" err="1">
                <a:solidFill>
                  <a:srgbClr val="171717"/>
                </a:solidFill>
                <a:effectLst/>
                <a:latin typeface="Segoe UI" panose="020B0502040204020203" pitchFamily="34" charset="0"/>
              </a:rPr>
              <a:t>RemoveIf</a:t>
            </a:r>
            <a:r>
              <a:rPr lang="en-US" b="0" i="0" dirty="0">
                <a:solidFill>
                  <a:srgbClr val="171717"/>
                </a:solidFill>
                <a:effectLst/>
                <a:latin typeface="Segoe UI" panose="020B0502040204020203" pitchFamily="34" charset="0"/>
              </a:rPr>
              <a:t> can all be used to modify both tabular data sources and collections. As you build more complex apps storing data in collections and working with those items is very common, these functions will be a big part of that manipulation.</a:t>
            </a:r>
          </a:p>
          <a:p>
            <a:pPr algn="l"/>
            <a:r>
              <a:rPr lang="en-US" b="0" i="0" dirty="0">
                <a:solidFill>
                  <a:srgbClr val="171717"/>
                </a:solidFill>
                <a:effectLst/>
                <a:latin typeface="Segoe UI" panose="020B0502040204020203" pitchFamily="34" charset="0"/>
              </a:rPr>
              <a:t>The remainder of this module will refer to updating a data source. Remember that a data source can either be a tabular data source or a collection unless stated otherwise.</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Using the Patch function to create and edit records</a:t>
            </a:r>
          </a:p>
          <a:p>
            <a:pPr algn="l">
              <a:buFont typeface="Arial" panose="020B0604020202020204" pitchFamily="34" charset="0"/>
              <a:buChar char="•"/>
            </a:pPr>
            <a:r>
              <a:rPr lang="en-US" b="0" i="0" dirty="0">
                <a:effectLst/>
                <a:latin typeface="Segoe UI" panose="020B0502040204020203" pitchFamily="34" charset="0"/>
              </a:rPr>
              <a:t>15 minutes</a:t>
            </a:r>
          </a:p>
          <a:p>
            <a:pPr algn="l"/>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Patch</a:t>
            </a:r>
            <a:r>
              <a:rPr lang="en-US" b="0" i="0" dirty="0">
                <a:solidFill>
                  <a:srgbClr val="171717"/>
                </a:solidFill>
                <a:effectLst/>
                <a:latin typeface="Segoe UI" panose="020B0502040204020203" pitchFamily="34" charset="0"/>
              </a:rPr>
              <a:t> function is used to create and edit records in a data source when using a Form control doesn't meet your needs. Patch is used most often when you need to take action on the data without user interaction, in a repetitive manner, or your app design doesn't allow for the use of forms.</a:t>
            </a:r>
          </a:p>
          <a:p>
            <a:pPr>
              <a:spcBef>
                <a:spcPct val="43750"/>
              </a:spcBef>
              <a:spcAft>
                <a:spcPct val="43750"/>
              </a:spcAft>
            </a:pPr>
            <a:endParaRPr lang="en-US" dirty="0"/>
          </a:p>
          <a:p>
            <a:pPr>
              <a:spcBef>
                <a:spcPct val="43750"/>
              </a:spcBef>
              <a:spcAft>
                <a:spcPct val="43750"/>
              </a:spcAft>
            </a:pPr>
            <a:r>
              <a:rPr dirty="0"/>
              <a:t>The </a:t>
            </a:r>
            <a:r>
              <a:rPr b="1" dirty="0"/>
              <a:t>Patch</a:t>
            </a:r>
            <a:r>
              <a:rPr dirty="0"/>
              <a:t> function can be used to create a new record in your data source. To create a new record, there are three parts to the formula.</a:t>
            </a:r>
          </a:p>
          <a:p>
            <a:endParaRPr dirty="0"/>
          </a:p>
          <a:p>
            <a:pPr lvl="1" indent="-285750">
              <a:spcBef>
                <a:spcPct val="43750"/>
              </a:spcBef>
              <a:spcAft>
                <a:spcPct val="43750"/>
              </a:spcAft>
              <a:buAutoNum type="arabicPeriod"/>
            </a:pPr>
            <a:r>
              <a:rPr dirty="0"/>
              <a:t>Include the name of the data source you want to edit. This could be a tabular data source (such as Common Data Service or SharePoint) or a collection. For the example, you will use </a:t>
            </a:r>
            <a:r>
              <a:rPr b="1" dirty="0" err="1"/>
              <a:t>CustomerOrders</a:t>
            </a:r>
            <a:r>
              <a:rPr dirty="0"/>
              <a:t> as the name of the data source.</a:t>
            </a:r>
          </a:p>
          <a:p>
            <a:endParaRPr dirty="0"/>
          </a:p>
          <a:p>
            <a:pPr lvl="1" indent="-285750">
              <a:spcBef>
                <a:spcPct val="43750"/>
              </a:spcBef>
              <a:spcAft>
                <a:spcPct val="43750"/>
              </a:spcAft>
              <a:buAutoNum type="arabicPeriod"/>
            </a:pPr>
            <a:r>
              <a:rPr dirty="0"/>
              <a:t>The </a:t>
            </a:r>
            <a:r>
              <a:rPr b="1" dirty="0"/>
              <a:t>Defaults</a:t>
            </a:r>
            <a:r>
              <a:rPr dirty="0"/>
              <a:t> function returns a record that contains the default values for the data source. If a column within the data source doesn't have a default value, that property won't be present. By using Defaults with the data source, this notifies Patch to create a new record.</a:t>
            </a:r>
          </a:p>
          <a:p>
            <a:endParaRPr dirty="0"/>
          </a:p>
          <a:p>
            <a:pPr lvl="1" indent="-285750">
              <a:spcBef>
                <a:spcPct val="43750"/>
              </a:spcBef>
              <a:spcAft>
                <a:spcPct val="43750"/>
              </a:spcAft>
              <a:buAutoNum type="arabicPeriod"/>
            </a:pPr>
            <a:r>
              <a:rPr dirty="0"/>
              <a:t>Include the columns that you want to populate in the new record. Here you will specify the name of the column to update followed by the value to write to that column. For this example, you will update the Region and Country column with a string value.</a:t>
            </a:r>
          </a:p>
          <a:p>
            <a:endParaRPr dirty="0"/>
          </a:p>
          <a:p>
            <a:pPr>
              <a:spcBef>
                <a:spcPct val="43750"/>
              </a:spcBef>
              <a:spcAft>
                <a:spcPct val="43750"/>
              </a:spcAft>
            </a:pPr>
            <a:r>
              <a:rPr dirty="0"/>
              <a:t>The example formula is as follows:</a:t>
            </a:r>
          </a:p>
          <a:p>
            <a:endParaRPr dirty="0"/>
          </a:p>
          <a:p>
            <a:pPr>
              <a:spcBef>
                <a:spcPct val="43750"/>
              </a:spcBef>
              <a:spcAft>
                <a:spcPct val="43750"/>
              </a:spcAft>
            </a:pPr>
            <a:r>
              <a:rPr dirty="0"/>
              <a:t>This formula will create a new record in the </a:t>
            </a:r>
            <a:r>
              <a:rPr b="1" dirty="0" err="1"/>
              <a:t>CustomerOrders</a:t>
            </a:r>
            <a:r>
              <a:rPr dirty="0"/>
              <a:t> data source and will set the Region to Americas and Country to Canada. Notice that you do not define any primary key information (the ID column) that will be updated by the data source according to its settings.</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It is also possible to edit a record in the data source. To edit a single record, there are three parts to the formula.</a:t>
            </a:r>
          </a:p>
          <a:p>
            <a:endParaRPr/>
          </a:p>
          <a:p>
            <a:pPr lvl="1" indent="-285750">
              <a:spcBef>
                <a:spcPct val="43750"/>
              </a:spcBef>
              <a:spcAft>
                <a:spcPct val="43750"/>
              </a:spcAft>
              <a:buAutoNum type="arabicPeriod"/>
            </a:pPr>
            <a:r>
              <a:t>Include the name of the data source you want to edit. This could be a tabular data source (such as Common Data Service or SharePoint) or a collection. For the example, you will use </a:t>
            </a:r>
            <a:r>
              <a:rPr b="1"/>
              <a:t>CustomerOrders</a:t>
            </a:r>
            <a:r>
              <a:t> as the name of the data source.</a:t>
            </a:r>
          </a:p>
          <a:p>
            <a:endParaRPr/>
          </a:p>
          <a:p>
            <a:pPr lvl="1" indent="-285750">
              <a:spcBef>
                <a:spcPct val="43750"/>
              </a:spcBef>
              <a:spcAft>
                <a:spcPct val="43750"/>
              </a:spcAft>
              <a:buAutoNum type="arabicPeriod"/>
            </a:pPr>
            <a:r>
              <a:t>The record that you want to edit in the data source. The most common way to specify this record is to use the </a:t>
            </a:r>
            <a:r>
              <a:rPr b="1"/>
              <a:t>LookUp</a:t>
            </a:r>
            <a:r>
              <a:t> function to retrieve the record from the data source. Another option if you are using a Gallery and you want to update the current record is to use the </a:t>
            </a:r>
            <a:r>
              <a:rPr b="1"/>
              <a:t>ThisItem</a:t>
            </a:r>
            <a:r>
              <a:t> function for referencing the record. For this example, you will use a LookUp function.</a:t>
            </a:r>
          </a:p>
          <a:p>
            <a:endParaRPr/>
          </a:p>
          <a:p>
            <a:pPr lvl="1" indent="-285750">
              <a:spcBef>
                <a:spcPct val="43750"/>
              </a:spcBef>
              <a:spcAft>
                <a:spcPct val="43750"/>
              </a:spcAft>
              <a:buAutoNum type="arabicPeriod"/>
            </a:pPr>
            <a:r>
              <a:t>Include the changes that you want to make. Here you will specify the name of the column to update followed by the value to write to that column. For this example, you will update the Region and Country column with a string value.</a:t>
            </a:r>
          </a:p>
          <a:p>
            <a:endParaRPr/>
          </a:p>
          <a:p>
            <a:pPr>
              <a:spcBef>
                <a:spcPct val="43750"/>
              </a:spcBef>
              <a:spcAft>
                <a:spcPct val="43750"/>
              </a:spcAft>
            </a:pPr>
            <a:r>
              <a:t>The example formula is as follows:</a:t>
            </a:r>
          </a:p>
          <a:p>
            <a:endParaRPr/>
          </a:p>
          <a:p>
            <a:pPr>
              <a:spcBef>
                <a:spcPct val="43750"/>
              </a:spcBef>
              <a:spcAft>
                <a:spcPct val="43750"/>
              </a:spcAft>
            </a:pPr>
            <a:r>
              <a:t>This formula will update the record with an ID of 1 in the </a:t>
            </a:r>
            <a:r>
              <a:rPr b="1"/>
              <a:t>CustomerOrders</a:t>
            </a:r>
            <a:r>
              <a:t> table by setting the Region column to Asia and the Country column to China. If there are existing values in those fields, it will be overwritten.</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t>The primary logic of most Patch functions is updating the proper columns with the correct information. This will be the source of most of your troubleshooting of the Patch function. Use the following points to help you work through Patch.</a:t>
            </a:r>
          </a:p>
          <a:p>
            <a:endParaRPr/>
          </a:p>
          <a:p>
            <a:pPr lvl="1" indent="-285750">
              <a:spcBef>
                <a:spcPct val="43750"/>
              </a:spcBef>
              <a:spcAft>
                <a:spcPct val="43750"/>
              </a:spcAft>
              <a:buChar char="•"/>
            </a:pPr>
            <a:r>
              <a:t>Make sure you are updating all of the required columns from your data source.</a:t>
            </a:r>
          </a:p>
          <a:p>
            <a:endParaRPr/>
          </a:p>
          <a:p>
            <a:pPr lvl="1" indent="-285750">
              <a:spcBef>
                <a:spcPct val="43750"/>
              </a:spcBef>
              <a:spcAft>
                <a:spcPct val="43750"/>
              </a:spcAft>
              <a:buChar char="•"/>
            </a:pPr>
            <a:r>
              <a:t>You can update as many or as few of the optional columns as you would like.</a:t>
            </a:r>
          </a:p>
          <a:p>
            <a:endParaRPr/>
          </a:p>
          <a:p>
            <a:pPr lvl="1" indent="-285750">
              <a:spcBef>
                <a:spcPct val="43750"/>
              </a:spcBef>
              <a:spcAft>
                <a:spcPct val="43750"/>
              </a:spcAft>
              <a:buChar char="•"/>
            </a:pPr>
            <a:r>
              <a:t>Make sure your column names are spelled and capitalized correctly. Column names are case-sensitive.</a:t>
            </a:r>
          </a:p>
          <a:p>
            <a:endParaRPr/>
          </a:p>
          <a:p>
            <a:pPr lvl="1" indent="-285750">
              <a:spcBef>
                <a:spcPct val="43750"/>
              </a:spcBef>
              <a:spcAft>
                <a:spcPct val="43750"/>
              </a:spcAft>
              <a:buChar char="•"/>
            </a:pPr>
            <a:r>
              <a:t>Make sure you are writing the correct data type. For example, if your column in the data source is a number type, then you cannot write a string value to it, even if that string contains a number.</a:t>
            </a:r>
          </a:p>
          <a:p>
            <a:endParaRPr/>
          </a:p>
          <a:p>
            <a:pPr>
              <a:spcBef>
                <a:spcPct val="43750"/>
              </a:spcBef>
              <a:spcAft>
                <a:spcPct val="43750"/>
              </a:spcAft>
            </a:pPr>
            <a:r>
              <a:t>There are four sources to pass values in your formula to Patch your data source:</a:t>
            </a:r>
          </a:p>
          <a:p>
            <a:endParaRPr/>
          </a:p>
          <a:p>
            <a:pPr lvl="1" indent="-285750">
              <a:spcBef>
                <a:spcPct val="43750"/>
              </a:spcBef>
              <a:spcAft>
                <a:spcPct val="43750"/>
              </a:spcAft>
              <a:buChar char="•"/>
            </a:pPr>
            <a:r>
              <a:t>You can hardcode a value. An example is if you want to patch the status of the record with "Pending", your Patch formula would look like:</a:t>
            </a:r>
          </a:p>
          <a:p>
            <a:endParaRPr/>
          </a:p>
          <a:p>
            <a:pPr lvl="1" indent="-285750">
              <a:buChar char="•"/>
            </a:pPr>
            <a:r>
              <a:t> Patch(CustomerOrders, Default(CustomerOrders), {Status: "Pending"}) </a:t>
            </a:r>
          </a:p>
          <a:p>
            <a:endParaRPr/>
          </a:p>
          <a:p>
            <a:pPr lvl="1" indent="-285750">
              <a:spcBef>
                <a:spcPct val="43750"/>
              </a:spcBef>
              <a:spcAft>
                <a:spcPct val="43750"/>
              </a:spcAft>
              <a:buChar char="•"/>
            </a:pPr>
            <a:r>
              <a:t>This formula creates a new record and sets the Status column to the string value of "Pending".</a:t>
            </a:r>
          </a:p>
          <a:p>
            <a:endParaRPr/>
          </a:p>
          <a:p>
            <a:pPr lvl="1" indent="-285750">
              <a:spcBef>
                <a:spcPct val="43750"/>
              </a:spcBef>
              <a:spcAft>
                <a:spcPct val="43750"/>
              </a:spcAft>
              <a:buChar char="•"/>
            </a:pPr>
            <a:r>
              <a:t>You can reference a variable. For example, you can store the string "Under Review" in a variable named </a:t>
            </a:r>
            <a:r>
              <a:rPr b="1"/>
              <a:t>varStatus</a:t>
            </a:r>
            <a:r>
              <a:t> with the following formula.</a:t>
            </a:r>
          </a:p>
          <a:p>
            <a:endParaRPr/>
          </a:p>
          <a:p>
            <a:pPr lvl="1" indent="-285750">
              <a:buChar char="•"/>
            </a:pPr>
            <a:r>
              <a:t> Set(varStatus, "Under Review") </a:t>
            </a:r>
          </a:p>
          <a:p>
            <a:endParaRPr/>
          </a:p>
          <a:p>
            <a:pPr lvl="1" indent="-285750">
              <a:spcBef>
                <a:spcPct val="43750"/>
              </a:spcBef>
              <a:spcAft>
                <a:spcPct val="43750"/>
              </a:spcAft>
              <a:buChar char="•"/>
            </a:pPr>
            <a:r>
              <a:t>Then your Patch formula would be:</a:t>
            </a:r>
          </a:p>
          <a:p>
            <a:endParaRPr/>
          </a:p>
          <a:p>
            <a:pPr lvl="1" indent="-285750">
              <a:buChar char="•"/>
            </a:pPr>
            <a:r>
              <a:t> Patch(CustomerOrders, Default(CustomerOrders), {Status: varStatus}) </a:t>
            </a:r>
          </a:p>
          <a:p>
            <a:endParaRPr/>
          </a:p>
          <a:p>
            <a:pPr lvl="1" indent="-285750">
              <a:spcBef>
                <a:spcPct val="43750"/>
              </a:spcBef>
              <a:spcAft>
                <a:spcPct val="43750"/>
              </a:spcAft>
              <a:buChar char="•"/>
            </a:pPr>
            <a:r>
              <a:t>This formula creates a new record and sets the Status column to the string value of "Under Review".</a:t>
            </a:r>
          </a:p>
          <a:p>
            <a:endParaRPr/>
          </a:p>
          <a:p>
            <a:pPr lvl="1" indent="-285750">
              <a:spcBef>
                <a:spcPct val="43750"/>
              </a:spcBef>
              <a:spcAft>
                <a:spcPct val="43750"/>
              </a:spcAft>
              <a:buChar char="•"/>
            </a:pPr>
            <a:r>
              <a:t>You can reference the value from the property of a control. An example would be setting the value from a drop-down menu named Dropdown1 that contained the regions. Your Patch formula would look like:</a:t>
            </a:r>
          </a:p>
          <a:p>
            <a:endParaRPr/>
          </a:p>
          <a:p>
            <a:pPr lvl="1" indent="-285750">
              <a:buChar char="•"/>
            </a:pPr>
            <a:r>
              <a:t> Patch(CustomerOrders, Default(CustomerOrders), {Status:Dropdown1.Selected.Value}) </a:t>
            </a:r>
          </a:p>
          <a:p>
            <a:endParaRPr/>
          </a:p>
          <a:p>
            <a:pPr lvl="1" indent="-285750">
              <a:spcBef>
                <a:spcPct val="43750"/>
              </a:spcBef>
              <a:spcAft>
                <a:spcPct val="43750"/>
              </a:spcAft>
              <a:buChar char="•"/>
            </a:pPr>
            <a:r>
              <a:t>This formula creates a new record and sets the Status column to the value of the selected item in the drop-down menu.</a:t>
            </a:r>
          </a:p>
          <a:p>
            <a:endParaRPr/>
          </a:p>
          <a:p>
            <a:pPr lvl="1" indent="-285750">
              <a:spcBef>
                <a:spcPct val="43750"/>
              </a:spcBef>
              <a:spcAft>
                <a:spcPct val="43750"/>
              </a:spcAft>
              <a:buChar char="•"/>
            </a:pPr>
            <a:r>
              <a:t>You can use the output of a formula. An example would be setting the value of the ModifiedBy column using the FullName from the </a:t>
            </a:r>
            <a:r>
              <a:rPr b="1"/>
              <a:t>User()</a:t>
            </a:r>
            <a:r>
              <a:t> function. Your Patch formula would look like:</a:t>
            </a:r>
          </a:p>
          <a:p>
            <a:endParaRPr/>
          </a:p>
          <a:p>
            <a:pPr lvl="1" indent="-285750">
              <a:buChar char="•"/>
            </a:pPr>
            <a:r>
              <a:t> Patch(CustomerOrders, Default(CustomerOrders), {ModifiedBy:User().FullName}) </a:t>
            </a:r>
          </a:p>
          <a:p>
            <a:endParaRPr/>
          </a:p>
          <a:p>
            <a:pPr lvl="1" indent="-285750">
              <a:spcBef>
                <a:spcPct val="43750"/>
              </a:spcBef>
              <a:spcAft>
                <a:spcPct val="43750"/>
              </a:spcAft>
              <a:buChar char="•"/>
            </a:pPr>
            <a:r>
              <a:t>This formula creates a new record and sets the ModifiedBy column to the current user's FullName from Azure Active Directory.</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rPr dirty="0"/>
              <a:t>The primary logic of most Patch functions is updating the proper columns with the correct information. This will be the source of most of your troubleshooting of the Patch function. Use the following points to help you work through Patch.</a:t>
            </a:r>
          </a:p>
          <a:p>
            <a:endParaRPr dirty="0"/>
          </a:p>
          <a:p>
            <a:pPr lvl="1" indent="-285750">
              <a:spcBef>
                <a:spcPct val="43750"/>
              </a:spcBef>
              <a:spcAft>
                <a:spcPct val="43750"/>
              </a:spcAft>
              <a:buChar char="•"/>
            </a:pPr>
            <a:r>
              <a:rPr dirty="0"/>
              <a:t>Make sure you are updating all of the required columns from your data source.</a:t>
            </a:r>
          </a:p>
          <a:p>
            <a:endParaRPr dirty="0"/>
          </a:p>
          <a:p>
            <a:pPr lvl="1" indent="-285750">
              <a:spcBef>
                <a:spcPct val="43750"/>
              </a:spcBef>
              <a:spcAft>
                <a:spcPct val="43750"/>
              </a:spcAft>
              <a:buChar char="•"/>
            </a:pPr>
            <a:r>
              <a:rPr dirty="0"/>
              <a:t>You can update as many or as few of the optional columns as you would like.</a:t>
            </a:r>
          </a:p>
          <a:p>
            <a:endParaRPr dirty="0"/>
          </a:p>
          <a:p>
            <a:pPr lvl="1" indent="-285750">
              <a:spcBef>
                <a:spcPct val="43750"/>
              </a:spcBef>
              <a:spcAft>
                <a:spcPct val="43750"/>
              </a:spcAft>
              <a:buChar char="•"/>
            </a:pPr>
            <a:r>
              <a:rPr dirty="0"/>
              <a:t>Make sure your column names are spelled and capitalized correctly. Column names are case-sensitive.</a:t>
            </a:r>
          </a:p>
          <a:p>
            <a:endParaRPr dirty="0"/>
          </a:p>
          <a:p>
            <a:pPr lvl="1" indent="-285750">
              <a:spcBef>
                <a:spcPct val="43750"/>
              </a:spcBef>
              <a:spcAft>
                <a:spcPct val="43750"/>
              </a:spcAft>
              <a:buChar char="•"/>
            </a:pPr>
            <a:r>
              <a:rPr dirty="0"/>
              <a:t>Make sure you are writing the correct data type. For example, if your column in the data source is a number type, then you cannot write a string value to it, even if that string contains a number.</a:t>
            </a:r>
          </a:p>
          <a:p>
            <a:endParaRPr dirty="0"/>
          </a:p>
          <a:p>
            <a:pPr>
              <a:spcBef>
                <a:spcPct val="43750"/>
              </a:spcBef>
              <a:spcAft>
                <a:spcPct val="43750"/>
              </a:spcAft>
            </a:pPr>
            <a:r>
              <a:rPr dirty="0"/>
              <a:t>There are four sources to pass values in your formula to Patch your data source:</a:t>
            </a:r>
          </a:p>
          <a:p>
            <a:endParaRPr dirty="0"/>
          </a:p>
          <a:p>
            <a:pPr lvl="1" indent="-285750">
              <a:spcBef>
                <a:spcPct val="43750"/>
              </a:spcBef>
              <a:spcAft>
                <a:spcPct val="43750"/>
              </a:spcAft>
              <a:buChar char="•"/>
            </a:pPr>
            <a:r>
              <a:rPr dirty="0"/>
              <a:t>You can hardcode a value. An example is if you want to patch the status of the record with "Pending", your Patch formula would look like:</a:t>
            </a:r>
          </a:p>
          <a:p>
            <a:endParaRPr dirty="0"/>
          </a:p>
          <a:p>
            <a:pPr lvl="1" indent="-285750">
              <a:buChar char="•"/>
            </a:pPr>
            <a:r>
              <a:rPr dirty="0"/>
              <a:t> Patch(</a:t>
            </a:r>
            <a:r>
              <a:rPr dirty="0" err="1"/>
              <a:t>CustomerOrders</a:t>
            </a:r>
            <a:r>
              <a:rPr dirty="0"/>
              <a:t>, Default(</a:t>
            </a:r>
            <a:r>
              <a:rPr dirty="0" err="1"/>
              <a:t>CustomerOrders</a:t>
            </a:r>
            <a:r>
              <a:rPr dirty="0"/>
              <a:t>), {Status: "Pending"}) </a:t>
            </a:r>
          </a:p>
          <a:p>
            <a:endParaRPr dirty="0"/>
          </a:p>
          <a:p>
            <a:pPr lvl="1" indent="-285750">
              <a:spcBef>
                <a:spcPct val="43750"/>
              </a:spcBef>
              <a:spcAft>
                <a:spcPct val="43750"/>
              </a:spcAft>
              <a:buChar char="•"/>
            </a:pPr>
            <a:r>
              <a:rPr dirty="0"/>
              <a:t>This formula creates a new record and sets the Status column to the string value of "Pending".</a:t>
            </a:r>
          </a:p>
          <a:p>
            <a:endParaRPr dirty="0"/>
          </a:p>
          <a:p>
            <a:pPr lvl="1" indent="-285750">
              <a:spcBef>
                <a:spcPct val="43750"/>
              </a:spcBef>
              <a:spcAft>
                <a:spcPct val="43750"/>
              </a:spcAft>
              <a:buChar char="•"/>
            </a:pPr>
            <a:r>
              <a:rPr dirty="0"/>
              <a:t>You can reference a variable. For example, you can store the string "Under Review" in a variable named </a:t>
            </a:r>
            <a:r>
              <a:rPr b="1" dirty="0" err="1"/>
              <a:t>varStatus</a:t>
            </a:r>
            <a:r>
              <a:rPr dirty="0"/>
              <a:t> with the following formula.</a:t>
            </a:r>
          </a:p>
          <a:p>
            <a:endParaRPr dirty="0"/>
          </a:p>
          <a:p>
            <a:pPr lvl="1" indent="-285750">
              <a:buChar char="•"/>
            </a:pPr>
            <a:r>
              <a:rPr dirty="0"/>
              <a:t> Set(</a:t>
            </a:r>
            <a:r>
              <a:rPr dirty="0" err="1"/>
              <a:t>varStatus</a:t>
            </a:r>
            <a:r>
              <a:rPr dirty="0"/>
              <a:t>, "Under Review") </a:t>
            </a:r>
          </a:p>
          <a:p>
            <a:endParaRPr dirty="0"/>
          </a:p>
          <a:p>
            <a:pPr lvl="1" indent="-285750">
              <a:spcBef>
                <a:spcPct val="43750"/>
              </a:spcBef>
              <a:spcAft>
                <a:spcPct val="43750"/>
              </a:spcAft>
              <a:buChar char="•"/>
            </a:pPr>
            <a:r>
              <a:rPr dirty="0"/>
              <a:t>Then your Patch formula would be:</a:t>
            </a:r>
          </a:p>
          <a:p>
            <a:endParaRPr dirty="0"/>
          </a:p>
          <a:p>
            <a:pPr lvl="1" indent="-285750">
              <a:buChar char="•"/>
            </a:pPr>
            <a:r>
              <a:rPr dirty="0"/>
              <a:t> Patch(</a:t>
            </a:r>
            <a:r>
              <a:rPr dirty="0" err="1"/>
              <a:t>CustomerOrders</a:t>
            </a:r>
            <a:r>
              <a:rPr dirty="0"/>
              <a:t>, Default(</a:t>
            </a:r>
            <a:r>
              <a:rPr dirty="0" err="1"/>
              <a:t>CustomerOrders</a:t>
            </a:r>
            <a:r>
              <a:rPr dirty="0"/>
              <a:t>), {Status: </a:t>
            </a:r>
            <a:r>
              <a:rPr dirty="0" err="1"/>
              <a:t>varStatus</a:t>
            </a:r>
            <a:r>
              <a:rPr dirty="0"/>
              <a:t>}) </a:t>
            </a:r>
          </a:p>
          <a:p>
            <a:endParaRPr dirty="0"/>
          </a:p>
          <a:p>
            <a:pPr lvl="1" indent="-285750">
              <a:spcBef>
                <a:spcPct val="43750"/>
              </a:spcBef>
              <a:spcAft>
                <a:spcPct val="43750"/>
              </a:spcAft>
              <a:buChar char="•"/>
            </a:pPr>
            <a:r>
              <a:rPr dirty="0"/>
              <a:t>This formula creates a new record and sets the Status column to the string value of "Under Review".</a:t>
            </a:r>
          </a:p>
          <a:p>
            <a:endParaRPr dirty="0"/>
          </a:p>
          <a:p>
            <a:pPr lvl="1" indent="-285750">
              <a:spcBef>
                <a:spcPct val="43750"/>
              </a:spcBef>
              <a:spcAft>
                <a:spcPct val="43750"/>
              </a:spcAft>
              <a:buChar char="•"/>
            </a:pPr>
            <a:r>
              <a:rPr dirty="0"/>
              <a:t>You can reference the value from the property of a control. An example would be setting the value from a drop-down menu named Dropdown1 that contained the regions. Your Patch formula would look like:</a:t>
            </a:r>
          </a:p>
          <a:p>
            <a:endParaRPr dirty="0"/>
          </a:p>
          <a:p>
            <a:pPr lvl="1" indent="-285750">
              <a:buChar char="•"/>
            </a:pPr>
            <a:r>
              <a:rPr dirty="0"/>
              <a:t> Patch(</a:t>
            </a:r>
            <a:r>
              <a:rPr dirty="0" err="1"/>
              <a:t>CustomerOrders</a:t>
            </a:r>
            <a:r>
              <a:rPr dirty="0"/>
              <a:t>, Default(</a:t>
            </a:r>
            <a:r>
              <a:rPr dirty="0" err="1"/>
              <a:t>CustomerOrders</a:t>
            </a:r>
            <a:r>
              <a:rPr dirty="0"/>
              <a:t>), {Status:Dropdown1.Selected.Value}) </a:t>
            </a:r>
          </a:p>
          <a:p>
            <a:endParaRPr dirty="0"/>
          </a:p>
          <a:p>
            <a:pPr lvl="1" indent="-285750">
              <a:spcBef>
                <a:spcPct val="43750"/>
              </a:spcBef>
              <a:spcAft>
                <a:spcPct val="43750"/>
              </a:spcAft>
              <a:buChar char="•"/>
            </a:pPr>
            <a:r>
              <a:rPr dirty="0"/>
              <a:t>This formula creates a new record and sets the Status column to the value of the selected item in the drop-down menu.</a:t>
            </a:r>
          </a:p>
          <a:p>
            <a:endParaRPr dirty="0"/>
          </a:p>
          <a:p>
            <a:pPr lvl="1" indent="-285750">
              <a:spcBef>
                <a:spcPct val="43750"/>
              </a:spcBef>
              <a:spcAft>
                <a:spcPct val="43750"/>
              </a:spcAft>
              <a:buChar char="•"/>
            </a:pPr>
            <a:r>
              <a:rPr dirty="0"/>
              <a:t>You can use the output of a formula. An example would be setting the value of the </a:t>
            </a:r>
            <a:r>
              <a:rPr dirty="0" err="1"/>
              <a:t>ModifiedBy</a:t>
            </a:r>
            <a:r>
              <a:rPr dirty="0"/>
              <a:t> column using the </a:t>
            </a:r>
            <a:r>
              <a:rPr dirty="0" err="1"/>
              <a:t>FullName</a:t>
            </a:r>
            <a:r>
              <a:rPr dirty="0"/>
              <a:t> from the </a:t>
            </a:r>
            <a:r>
              <a:rPr b="1" dirty="0"/>
              <a:t>User()</a:t>
            </a:r>
            <a:r>
              <a:rPr dirty="0"/>
              <a:t> function. Your Patch formula would look like:</a:t>
            </a:r>
          </a:p>
          <a:p>
            <a:endParaRPr dirty="0"/>
          </a:p>
          <a:p>
            <a:pPr lvl="1" indent="-285750">
              <a:buChar char="•"/>
            </a:pPr>
            <a:r>
              <a:rPr dirty="0"/>
              <a:t> Patch(</a:t>
            </a:r>
            <a:r>
              <a:rPr dirty="0" err="1"/>
              <a:t>CustomerOrders</a:t>
            </a:r>
            <a:r>
              <a:rPr dirty="0"/>
              <a:t>, Default(</a:t>
            </a:r>
            <a:r>
              <a:rPr dirty="0" err="1"/>
              <a:t>CustomerOrders</a:t>
            </a:r>
            <a:r>
              <a:rPr dirty="0"/>
              <a:t>), {</a:t>
            </a:r>
            <a:r>
              <a:rPr dirty="0" err="1"/>
              <a:t>ModifiedBy:User</a:t>
            </a:r>
            <a:r>
              <a:rPr dirty="0"/>
              <a:t>().</a:t>
            </a:r>
            <a:r>
              <a:rPr dirty="0" err="1"/>
              <a:t>FullName</a:t>
            </a:r>
            <a:r>
              <a:rPr dirty="0"/>
              <a:t>}) </a:t>
            </a:r>
          </a:p>
          <a:p>
            <a:endParaRPr dirty="0"/>
          </a:p>
          <a:p>
            <a:pPr lvl="1" indent="-285750">
              <a:spcBef>
                <a:spcPct val="43750"/>
              </a:spcBef>
              <a:spcAft>
                <a:spcPct val="43750"/>
              </a:spcAft>
              <a:buChar char="•"/>
            </a:pPr>
            <a:r>
              <a:rPr dirty="0"/>
              <a:t>This formula creates a new record and sets the </a:t>
            </a:r>
            <a:r>
              <a:rPr dirty="0" err="1"/>
              <a:t>ModifiedBy</a:t>
            </a:r>
            <a:r>
              <a:rPr dirty="0"/>
              <a:t> column to the current user's </a:t>
            </a:r>
            <a:r>
              <a:rPr dirty="0" err="1"/>
              <a:t>FullName</a:t>
            </a:r>
            <a:r>
              <a:rPr dirty="0"/>
              <a:t> from Azure Active Directory.</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702263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Let's take a look at another example, in this example you're trying to build a simple solution for signing users into class as they arrive. This type of Power Apps solution is common and by using the Patch function it can be achieved with only a few steps.</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Here we have a simple Canvas app connected to our data source (TrainingClassSignIn). The data source has the following columns, </a:t>
            </a:r>
            <a:r>
              <a:rPr b="1"/>
              <a:t>Training Class</a:t>
            </a:r>
            <a:r>
              <a:t>, </a:t>
            </a:r>
            <a:r>
              <a:rPr b="1"/>
              <a:t>FirstName</a:t>
            </a:r>
            <a:r>
              <a:t>, </a:t>
            </a:r>
            <a:r>
              <a:rPr b="1"/>
              <a:t>LastName</a:t>
            </a:r>
            <a:r>
              <a:t>, </a:t>
            </a:r>
            <a:r>
              <a:rPr b="1"/>
              <a:t>EmailAddress</a:t>
            </a:r>
            <a:r>
              <a:t>, </a:t>
            </a:r>
            <a:r>
              <a:rPr b="1"/>
              <a:t>SignInStatus</a:t>
            </a:r>
            <a:r>
              <a:t>. This is the information we want to capture when a user selects the </a:t>
            </a:r>
            <a:r>
              <a:rPr b="1"/>
              <a:t>Sign-in</a:t>
            </a:r>
            <a:r>
              <a:t> button. In the formula bar, you see the following code:</a:t>
            </a:r>
          </a:p>
          <a:p>
            <a:endParaRPr/>
          </a:p>
          <a:p>
            <a:r>
              <a:t>Patch(TrainingClassSignIn,Defaults(TrainingClassSignIn),{TrainingClass:TrainingClassDD.Selected.Value, FirstName:FirstNameInput.Text, LastName:LastNameInput.Text, EmailAddress:EmailAddressInput.Text, SignInStatus:"Attended"}) </a:t>
            </a:r>
          </a:p>
          <a:p>
            <a:endParaRPr/>
          </a:p>
          <a:p>
            <a:pPr>
              <a:spcBef>
                <a:spcPct val="43750"/>
              </a:spcBef>
              <a:spcAft>
                <a:spcPct val="43750"/>
              </a:spcAft>
            </a:pPr>
            <a:r>
              <a:t>To elaborate, whenever someone selects the </a:t>
            </a:r>
            <a:r>
              <a:rPr b="1"/>
              <a:t>Sign-in</a:t>
            </a:r>
            <a:r>
              <a:t> button, a new record will be written to the TrainingClassSignIn data source. As to what data will be written back for the user signing in, you can see it's getting this information from the Controls we added. You will also notice; it is setting the SignInStatus to ?Attended? for each new record.</a:t>
            </a:r>
          </a:p>
          <a:p>
            <a:endParaRPr/>
          </a:p>
          <a:p>
            <a:pPr>
              <a:spcBef>
                <a:spcPct val="43750"/>
              </a:spcBef>
              <a:spcAft>
                <a:spcPct val="43750"/>
              </a:spcAft>
            </a:pPr>
            <a:r>
              <a:t>As you can see, Patch is flexible and powerful. Patch has even more capabilities including the ability to update multiple records and merge records. For more information about these scenarios, see </a:t>
            </a:r>
            <a:r>
              <a:rPr>
                <a:hlinkClick r:id="rId3"/>
              </a:rPr>
              <a:t>Patch function in Power Apps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Deleting record(s) from data sources and collections</a:t>
            </a:r>
          </a:p>
          <a:p>
            <a:pPr algn="l">
              <a:buFont typeface="Arial" panose="020B0604020202020204" pitchFamily="34" charset="0"/>
              <a:buChar char="•"/>
            </a:pPr>
            <a:r>
              <a:rPr lang="en-US" b="0" i="0" dirty="0">
                <a:effectLst/>
                <a:latin typeface="Segoe UI" panose="020B0502040204020203" pitchFamily="34" charset="0"/>
              </a:rPr>
              <a:t>8 minutes</a:t>
            </a:r>
          </a:p>
          <a:p>
            <a:pPr algn="l"/>
            <a:r>
              <a:rPr lang="en-US" b="0" i="0" dirty="0">
                <a:solidFill>
                  <a:srgbClr val="171717"/>
                </a:solidFill>
                <a:effectLst/>
                <a:latin typeface="Segoe UI" panose="020B0502040204020203" pitchFamily="34" charset="0"/>
              </a:rPr>
              <a:t>One topic that has been not covered in previous content is the concept of deleting a record from a tabular data source or collection. Unlike creating and editing records, which have multiple controls and functions, for deleting records there is only the Remove, </a:t>
            </a:r>
            <a:r>
              <a:rPr lang="en-US" b="0" i="0" dirty="0" err="1">
                <a:solidFill>
                  <a:srgbClr val="171717"/>
                </a:solidFill>
                <a:effectLst/>
                <a:latin typeface="Segoe UI" panose="020B0502040204020203" pitchFamily="34" charset="0"/>
              </a:rPr>
              <a:t>RemoveIf</a:t>
            </a:r>
            <a:r>
              <a:rPr lang="en-US" b="0" i="0" dirty="0">
                <a:solidFill>
                  <a:srgbClr val="171717"/>
                </a:solidFill>
                <a:effectLst/>
                <a:latin typeface="Segoe UI" panose="020B0502040204020203" pitchFamily="34" charset="0"/>
              </a:rPr>
              <a:t>, and Clear functions. This code is often added to the </a:t>
            </a:r>
            <a:r>
              <a:rPr lang="en-US" b="1" i="0" dirty="0" err="1">
                <a:solidFill>
                  <a:srgbClr val="171717"/>
                </a:solidFill>
                <a:effectLst/>
                <a:latin typeface="Segoe UI" panose="020B0502040204020203" pitchFamily="34" charset="0"/>
              </a:rPr>
              <a:t>OnSelect</a:t>
            </a:r>
            <a:r>
              <a:rPr lang="en-US" b="0" i="0" dirty="0">
                <a:solidFill>
                  <a:srgbClr val="171717"/>
                </a:solidFill>
                <a:effectLst/>
                <a:latin typeface="Segoe UI" panose="020B0502040204020203" pitchFamily="34" charset="0"/>
              </a:rPr>
              <a:t> property of a Button or Icon control.</a:t>
            </a:r>
          </a:p>
          <a:p>
            <a:pPr>
              <a:spcBef>
                <a:spcPct val="43750"/>
              </a:spcBef>
              <a:spcAft>
                <a:spcPct val="43750"/>
              </a:spcAft>
            </a:pPr>
            <a:endParaRPr lang="en-US" dirty="0"/>
          </a:p>
          <a:p>
            <a:pPr>
              <a:spcBef>
                <a:spcPct val="43750"/>
              </a:spcBef>
              <a:spcAft>
                <a:spcPct val="43750"/>
              </a:spcAft>
            </a:pPr>
            <a:r>
              <a:rPr dirty="0"/>
              <a:t>To delete a record from your data source use the </a:t>
            </a:r>
            <a:r>
              <a:rPr b="1" dirty="0"/>
              <a:t>Remove</a:t>
            </a:r>
            <a:r>
              <a:rPr dirty="0"/>
              <a:t> function. Use the </a:t>
            </a:r>
            <a:r>
              <a:rPr b="1" dirty="0"/>
              <a:t>Remove</a:t>
            </a:r>
            <a:r>
              <a:rPr dirty="0"/>
              <a:t> function to specify the data source and the record that you want to delete. The most common way to specify this record is to use the </a:t>
            </a:r>
            <a:r>
              <a:rPr b="1" dirty="0" err="1"/>
              <a:t>LookUp</a:t>
            </a:r>
            <a:r>
              <a:rPr dirty="0"/>
              <a:t> function to retrieve the record from the data source. Another option is if you are using a Gallery and you want to delete the current record, the </a:t>
            </a:r>
            <a:r>
              <a:rPr b="1" dirty="0" err="1"/>
              <a:t>ThisItem</a:t>
            </a:r>
            <a:r>
              <a:rPr dirty="0"/>
              <a:t> operator is supported for referencing the record.</a:t>
            </a:r>
          </a:p>
          <a:p>
            <a:endParaRPr dirty="0"/>
          </a:p>
          <a:p>
            <a:pPr>
              <a:spcBef>
                <a:spcPct val="43750"/>
              </a:spcBef>
              <a:spcAft>
                <a:spcPct val="43750"/>
              </a:spcAft>
            </a:pPr>
            <a:r>
              <a:rPr dirty="0"/>
              <a:t>For example, you could use the following formula to delete a record.</a:t>
            </a:r>
          </a:p>
          <a:p>
            <a:endParaRPr dirty="0"/>
          </a:p>
          <a:p>
            <a:pPr>
              <a:spcBef>
                <a:spcPct val="43750"/>
              </a:spcBef>
              <a:spcAft>
                <a:spcPct val="43750"/>
              </a:spcAft>
            </a:pPr>
            <a:r>
              <a:rPr dirty="0"/>
              <a:t>This formula will delete the record where the ID equals 1 from the data source </a:t>
            </a:r>
            <a:r>
              <a:rPr b="1" dirty="0" err="1"/>
              <a:t>CustomerOrders</a:t>
            </a:r>
            <a:r>
              <a:rPr dirty="0"/>
              <a:t>.</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Remove doesn't ask to confirm</a:t>
            </a:r>
          </a:p>
          <a:p>
            <a:pPr algn="l"/>
            <a:r>
              <a:rPr lang="en-US" b="0" i="0" dirty="0">
                <a:solidFill>
                  <a:srgbClr val="171717"/>
                </a:solidFill>
                <a:effectLst/>
                <a:latin typeface="Segoe UI" panose="020B0502040204020203" pitchFamily="34" charset="0"/>
              </a:rPr>
              <a:t>Remove does not prompt for any confirmation before deleting the specified record. If you would like to confirm that the user wanted to remove the record, you would need to create confirmation functionality.</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If you want to delete more than one record from your data source, you can use </a:t>
            </a:r>
            <a:r>
              <a:rPr b="1"/>
              <a:t>RemoveIf</a:t>
            </a:r>
            <a:r>
              <a:t>. The RemoveIf function allows you to provide a data source to delete from and a condition for selecting the records to delete. This is the same logic that is used by the Filter function.</a:t>
            </a:r>
          </a:p>
          <a:p>
            <a:endParaRPr/>
          </a:p>
          <a:p>
            <a:pPr>
              <a:spcBef>
                <a:spcPct val="43750"/>
              </a:spcBef>
              <a:spcAft>
                <a:spcPct val="43750"/>
              </a:spcAft>
            </a:pPr>
            <a:r>
              <a:t>For example, you could use the following formula to delete all of the records where the Status equals Expired from the </a:t>
            </a:r>
            <a:r>
              <a:rPr b="1"/>
              <a:t>CustomerOrders</a:t>
            </a:r>
            <a:r>
              <a:t> data source.</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1" i="0" dirty="0">
                <a:solidFill>
                  <a:srgbClr val="171717"/>
                </a:solidFill>
                <a:effectLst/>
                <a:latin typeface="Segoe UI" panose="020B0502040204020203" pitchFamily="34" charset="0"/>
              </a:rPr>
              <a:t>Delete all of the records</a:t>
            </a:r>
          </a:p>
          <a:p>
            <a:pPr algn="l"/>
            <a:r>
              <a:rPr lang="en-US" b="0" i="0" dirty="0">
                <a:solidFill>
                  <a:srgbClr val="171717"/>
                </a:solidFill>
                <a:effectLst/>
                <a:latin typeface="Segoe UI" panose="020B0502040204020203" pitchFamily="34" charset="0"/>
              </a:rPr>
              <a:t>It is also possible to delete all of the records in a data source. This is most common with collections where you can use the </a:t>
            </a:r>
            <a:r>
              <a:rPr lang="en-US" b="1" i="0" dirty="0">
                <a:solidFill>
                  <a:srgbClr val="171717"/>
                </a:solidFill>
                <a:effectLst/>
                <a:latin typeface="Segoe UI" panose="020B0502040204020203" pitchFamily="34" charset="0"/>
              </a:rPr>
              <a:t>Clear</a:t>
            </a:r>
            <a:r>
              <a:rPr lang="en-US" b="0" i="0" dirty="0">
                <a:solidFill>
                  <a:srgbClr val="171717"/>
                </a:solidFill>
                <a:effectLst/>
                <a:latin typeface="Segoe UI" panose="020B0502040204020203" pitchFamily="34" charset="0"/>
              </a:rPr>
              <a:t> function. If you want to delete all of the records from a data source, you can use </a:t>
            </a:r>
            <a:r>
              <a:rPr lang="en-US" b="1" i="0" dirty="0" err="1">
                <a:solidFill>
                  <a:srgbClr val="171717"/>
                </a:solidFill>
                <a:effectLst/>
                <a:latin typeface="Segoe UI" panose="020B0502040204020203" pitchFamily="34" charset="0"/>
              </a:rPr>
              <a:t>RemoveIf</a:t>
            </a:r>
            <a:r>
              <a:rPr lang="en-US" b="0" i="0" dirty="0">
                <a:solidFill>
                  <a:srgbClr val="171717"/>
                </a:solidFill>
                <a:effectLst/>
                <a:latin typeface="Segoe UI" panose="020B0502040204020203" pitchFamily="34" charset="0"/>
              </a:rPr>
              <a:t>.</a:t>
            </a:r>
          </a:p>
          <a:p>
            <a:pPr>
              <a:spcBef>
                <a:spcPct val="43750"/>
              </a:spcBef>
              <a:spcAft>
                <a:spcPct val="43750"/>
              </a:spcAft>
            </a:pPr>
            <a:endParaRPr lang="en-US" dirty="0"/>
          </a:p>
          <a:p>
            <a:pPr>
              <a:spcBef>
                <a:spcPct val="43750"/>
              </a:spcBef>
              <a:spcAft>
                <a:spcPct val="43750"/>
              </a:spcAft>
            </a:pPr>
            <a:r>
              <a:rPr dirty="0"/>
              <a:t>The </a:t>
            </a:r>
            <a:r>
              <a:rPr b="1" dirty="0"/>
              <a:t>Clear</a:t>
            </a:r>
            <a:r>
              <a:rPr dirty="0"/>
              <a:t> function deletes all the records of a collection. The columns of the collection will remain. The only input you pass to the function is the collection name.</a:t>
            </a:r>
          </a:p>
          <a:p>
            <a:endParaRPr dirty="0"/>
          </a:p>
          <a:p>
            <a:pPr>
              <a:spcBef>
                <a:spcPct val="43750"/>
              </a:spcBef>
              <a:spcAft>
                <a:spcPct val="43750"/>
              </a:spcAft>
            </a:pPr>
            <a:r>
              <a:rPr dirty="0"/>
              <a:t>For example, you could use the following formula to delete all of the records from a collection.</a:t>
            </a:r>
          </a:p>
          <a:p>
            <a:endParaRPr dirty="0"/>
          </a:p>
          <a:p>
            <a:pPr>
              <a:spcBef>
                <a:spcPct val="43750"/>
              </a:spcBef>
              <a:spcAft>
                <a:spcPct val="43750"/>
              </a:spcAft>
            </a:pPr>
            <a:r>
              <a:rPr dirty="0"/>
              <a:t>This formula will delete all of the records from the </a:t>
            </a:r>
            <a:r>
              <a:rPr dirty="0" err="1"/>
              <a:t>collectSelectedItems</a:t>
            </a:r>
            <a:r>
              <a:rPr dirty="0"/>
              <a:t> collection without changing the columns of the collection.</a:t>
            </a:r>
          </a:p>
          <a:p>
            <a:endParaRPr dirty="0"/>
          </a:p>
          <a:p>
            <a:pPr>
              <a:spcBef>
                <a:spcPct val="43750"/>
              </a:spcBef>
              <a:spcAft>
                <a:spcPct val="43750"/>
              </a:spcAft>
            </a:pPr>
            <a:r>
              <a:rPr dirty="0"/>
              <a:t>You will typically see this type of formula when you want to clear out the collection without having to redefine it, like in the case of a reset button or selecting a new order. Note that when working on collections you also have the </a:t>
            </a:r>
            <a:r>
              <a:rPr b="1" dirty="0" err="1"/>
              <a:t>ClearCollect</a:t>
            </a:r>
            <a:r>
              <a:rPr dirty="0"/>
              <a:t> function.</a:t>
            </a:r>
          </a:p>
          <a:p>
            <a:endParaRPr dirty="0"/>
          </a:p>
          <a:p>
            <a:pPr>
              <a:spcBef>
                <a:spcPct val="43750"/>
              </a:spcBef>
              <a:spcAft>
                <a:spcPct val="43750"/>
              </a:spcAft>
            </a:pPr>
            <a:r>
              <a:rPr dirty="0"/>
              <a:t>The </a:t>
            </a:r>
            <a:r>
              <a:rPr b="1" dirty="0" err="1"/>
              <a:t>ClearCollect</a:t>
            </a:r>
            <a:r>
              <a:rPr dirty="0"/>
              <a:t> function deletes all the records from a collection and then adds a different set of records to the same collection. With a single function, </a:t>
            </a:r>
            <a:r>
              <a:rPr dirty="0" err="1"/>
              <a:t>ClearCollect</a:t>
            </a:r>
            <a:r>
              <a:rPr dirty="0"/>
              <a:t> offers the combination of </a:t>
            </a:r>
            <a:r>
              <a:rPr b="1" dirty="0"/>
              <a:t>Clear</a:t>
            </a:r>
            <a:r>
              <a:rPr dirty="0"/>
              <a:t> and then </a:t>
            </a:r>
            <a:r>
              <a:rPr b="1" dirty="0"/>
              <a:t>Collect</a:t>
            </a:r>
            <a:r>
              <a:rPr dirty="0"/>
              <a:t>.</a:t>
            </a:r>
          </a:p>
          <a:p>
            <a:endParaRPr dirty="0"/>
          </a:p>
          <a:p>
            <a:pPr>
              <a:spcBef>
                <a:spcPct val="43750"/>
              </a:spcBef>
              <a:spcAft>
                <a:spcPct val="43750"/>
              </a:spcAft>
            </a:pPr>
            <a:r>
              <a:rPr dirty="0"/>
              <a:t>All three functions have their place. One way to think about whether you want to use Clear and Collect versus </a:t>
            </a:r>
            <a:r>
              <a:rPr dirty="0" err="1"/>
              <a:t>ClearCollect</a:t>
            </a:r>
            <a:r>
              <a:rPr dirty="0"/>
              <a:t> is when the clearing of the collection happens compared to when you want to add records back. Here are two examples to illustrate this:</a:t>
            </a:r>
          </a:p>
          <a:p>
            <a:endParaRPr dirty="0"/>
          </a:p>
          <a:p>
            <a:pPr lvl="1" indent="-285750">
              <a:spcBef>
                <a:spcPct val="43750"/>
              </a:spcBef>
              <a:spcAft>
                <a:spcPct val="43750"/>
              </a:spcAft>
              <a:buChar char="•"/>
            </a:pPr>
            <a:r>
              <a:rPr dirty="0"/>
              <a:t>All at once - For example, if you are reloading the items in a collection for a drop-down menu when a screen becomes visible, you would want to use </a:t>
            </a:r>
            <a:r>
              <a:rPr b="1" dirty="0" err="1"/>
              <a:t>ClearCollect</a:t>
            </a:r>
            <a:r>
              <a:rPr dirty="0"/>
              <a:t>. One formula would then remove the old records and add the new records.</a:t>
            </a:r>
          </a:p>
          <a:p>
            <a:endParaRPr dirty="0"/>
          </a:p>
          <a:p>
            <a:pPr lvl="1" indent="-285750">
              <a:spcBef>
                <a:spcPct val="43750"/>
              </a:spcBef>
              <a:spcAft>
                <a:spcPct val="43750"/>
              </a:spcAft>
              <a:buChar char="•"/>
            </a:pPr>
            <a:r>
              <a:rPr dirty="0"/>
              <a:t>Multi-step - For example, if you are using collections to store user inputs like in a shopping cart you can use </a:t>
            </a:r>
            <a:r>
              <a:rPr b="1" dirty="0"/>
              <a:t>Clear</a:t>
            </a:r>
            <a:r>
              <a:rPr dirty="0"/>
              <a:t> and </a:t>
            </a:r>
            <a:r>
              <a:rPr b="1" dirty="0"/>
              <a:t>Collect</a:t>
            </a:r>
            <a:r>
              <a:rPr dirty="0"/>
              <a:t>. This is because the user might want to clear their shopping cart without adding a new record.</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r>
              <a:rPr lang="en-US" b="1" i="0" dirty="0">
                <a:solidFill>
                  <a:srgbClr val="171717"/>
                </a:solidFill>
                <a:effectLst/>
                <a:latin typeface="Segoe UI" panose="020B0502040204020203" pitchFamily="34" charset="0"/>
              </a:rPr>
              <a:t>Imperative versus declarative</a:t>
            </a:r>
          </a:p>
          <a:p>
            <a:pPr algn="l"/>
            <a:r>
              <a:rPr lang="en-US" b="0" i="0" dirty="0">
                <a:solidFill>
                  <a:srgbClr val="171717"/>
                </a:solidFill>
                <a:effectLst/>
                <a:latin typeface="Segoe UI" panose="020B0502040204020203" pitchFamily="34" charset="0"/>
              </a:rPr>
              <a:t>There are two main ways to do development, imperative and declarative. In imperative development, the focus is on how to achieve the goal. With declarative, the focus is on getting the result. Imperative provides more flexibility because you control every step in the process, but that means more code and more complexity. Declarative is much simpler and straightforward to use but can lack the ability to have the complete control that you might want.</a:t>
            </a:r>
          </a:p>
          <a:p>
            <a:pPr algn="l"/>
            <a:r>
              <a:rPr lang="en-US" b="1" i="0" dirty="0">
                <a:solidFill>
                  <a:srgbClr val="171717"/>
                </a:solidFill>
                <a:effectLst/>
                <a:latin typeface="Segoe UI" panose="020B0502040204020203" pitchFamily="34" charset="0"/>
              </a:rPr>
              <a:t>Imperative</a:t>
            </a:r>
          </a:p>
          <a:p>
            <a:pPr algn="l"/>
            <a:r>
              <a:rPr lang="en-US" b="0" i="0" dirty="0">
                <a:solidFill>
                  <a:srgbClr val="171717"/>
                </a:solidFill>
                <a:effectLst/>
                <a:latin typeface="Segoe UI" panose="020B0502040204020203" pitchFamily="34" charset="0"/>
              </a:rPr>
              <a:t>To better understand imperative programming think about the sandwich that you want for lunch. In imperative programming, you focus on creating the sandwich in your "code". You go to the kitchen, get the ingredients, put the sandwich together, and then send it to the user. You spend a lot of time on the steps, but you have all of the specific functions you want to make it exactly the way you want. No tomatoes? No problem. In a completely made up programming language your code might look something like this.</a:t>
            </a:r>
          </a:p>
          <a:p>
            <a:pPr algn="l"/>
            <a:r>
              <a:rPr lang="en-US" b="0" i="0" dirty="0">
                <a:solidFill>
                  <a:srgbClr val="171717"/>
                </a:solidFill>
                <a:effectLst/>
                <a:latin typeface="Segoe UI" panose="020B0502040204020203" pitchFamily="34" charset="0"/>
              </a:rPr>
              <a:t>Function Create Sandwich</a:t>
            </a:r>
          </a:p>
          <a:p>
            <a:pPr algn="l"/>
            <a:r>
              <a:rPr lang="en-US" b="0" i="0" dirty="0">
                <a:solidFill>
                  <a:srgbClr val="171717"/>
                </a:solidFill>
                <a:effectLst/>
                <a:latin typeface="Segoe UI" panose="020B0502040204020203" pitchFamily="34" charset="0"/>
              </a:rPr>
              <a:t>{ Go to kitchen;</a:t>
            </a:r>
          </a:p>
          <a:p>
            <a:pPr algn="l"/>
            <a:r>
              <a:rPr lang="en-US" b="0" i="0" dirty="0">
                <a:solidFill>
                  <a:srgbClr val="171717"/>
                </a:solidFill>
                <a:effectLst/>
                <a:latin typeface="Segoe UI" panose="020B0502040204020203" pitchFamily="34" charset="0"/>
              </a:rPr>
              <a:t>Get ingredients;</a:t>
            </a:r>
          </a:p>
          <a:p>
            <a:pPr algn="l"/>
            <a:r>
              <a:rPr lang="en-US" b="0" i="0" dirty="0">
                <a:solidFill>
                  <a:srgbClr val="171717"/>
                </a:solidFill>
                <a:effectLst/>
                <a:latin typeface="Segoe UI" panose="020B0502040204020203" pitchFamily="34" charset="0"/>
              </a:rPr>
              <a:t>Remove tomato;</a:t>
            </a:r>
          </a:p>
          <a:p>
            <a:pPr algn="l"/>
            <a:r>
              <a:rPr lang="en-US" b="0" i="0" dirty="0">
                <a:solidFill>
                  <a:srgbClr val="171717"/>
                </a:solidFill>
                <a:effectLst/>
                <a:latin typeface="Segoe UI" panose="020B0502040204020203" pitchFamily="34" charset="0"/>
              </a:rPr>
              <a:t>Assemble sandwich;}</a:t>
            </a:r>
          </a:p>
          <a:p>
            <a:pPr algn="l"/>
            <a:r>
              <a:rPr lang="en-US" b="0" i="0" dirty="0">
                <a:solidFill>
                  <a:srgbClr val="171717"/>
                </a:solidFill>
                <a:effectLst/>
                <a:latin typeface="Segoe UI" panose="020B0502040204020203" pitchFamily="34" charset="0"/>
              </a:rPr>
              <a:t>Function Send Sandwich</a:t>
            </a:r>
          </a:p>
          <a:p>
            <a:pPr algn="l"/>
            <a:r>
              <a:rPr lang="en-US" b="0" i="0" dirty="0">
                <a:solidFill>
                  <a:srgbClr val="171717"/>
                </a:solidFill>
                <a:effectLst/>
                <a:latin typeface="Segoe UI" panose="020B0502040204020203" pitchFamily="34" charset="0"/>
              </a:rPr>
              <a:t>{ Destination Mouth;}</a:t>
            </a:r>
          </a:p>
          <a:p>
            <a:pPr algn="l"/>
            <a:r>
              <a:rPr lang="en-US" b="0" i="0" dirty="0">
                <a:solidFill>
                  <a:srgbClr val="171717"/>
                </a:solidFill>
                <a:effectLst/>
                <a:latin typeface="Segoe UI" panose="020B0502040204020203" pitchFamily="34" charset="0"/>
              </a:rPr>
              <a:t>As you can see, there are lots of steps in the process, but you get a sandwich exactly the way you want. This is the approach you will see in languages like C# or other popular coding languages. The focus is on pushing the data.</a:t>
            </a:r>
          </a:p>
          <a:p>
            <a:pPr algn="l"/>
            <a:r>
              <a:rPr lang="en-US" b="1" i="0" dirty="0">
                <a:solidFill>
                  <a:srgbClr val="171717"/>
                </a:solidFill>
                <a:effectLst/>
                <a:latin typeface="Segoe UI" panose="020B0502040204020203" pitchFamily="34" charset="0"/>
              </a:rPr>
              <a:t>Declarative</a:t>
            </a:r>
          </a:p>
          <a:p>
            <a:pPr algn="l"/>
            <a:r>
              <a:rPr lang="en-US" b="0" i="0" dirty="0">
                <a:solidFill>
                  <a:srgbClr val="171717"/>
                </a:solidFill>
                <a:effectLst/>
                <a:latin typeface="Segoe UI" panose="020B0502040204020203" pitchFamily="34" charset="0"/>
              </a:rPr>
              <a:t>For declarative programming, think of the same scenario, your sandwich for lunch. The difference is now you are focused on producing the sandwich, not how to make a sandwich. This is much less complex, but you might also run into the issue with tomatoes. If the function you use to get the sandwich doesn't support the option of no tomato you are out of luck. Your code may be as straight forward as follows.</a:t>
            </a:r>
          </a:p>
          <a:p>
            <a:pPr algn="l"/>
            <a:r>
              <a:rPr lang="en-US" b="0" i="0" dirty="0" err="1">
                <a:solidFill>
                  <a:srgbClr val="171717"/>
                </a:solidFill>
                <a:effectLst/>
                <a:latin typeface="Segoe UI" panose="020B0502040204020203" pitchFamily="34" charset="0"/>
              </a:rPr>
              <a:t>GetSandwich</a:t>
            </a:r>
            <a:r>
              <a:rPr lang="en-US" b="0" i="0" dirty="0">
                <a:solidFill>
                  <a:srgbClr val="171717"/>
                </a:solidFill>
                <a:effectLst/>
                <a:latin typeface="Segoe UI" panose="020B0502040204020203" pitchFamily="34" charset="0"/>
              </a:rPr>
              <a:t>(Kitchen, Mouth)</a:t>
            </a:r>
          </a:p>
          <a:p>
            <a:pPr algn="l"/>
            <a:r>
              <a:rPr lang="en-US" b="0" i="0" dirty="0">
                <a:solidFill>
                  <a:srgbClr val="171717"/>
                </a:solidFill>
                <a:effectLst/>
                <a:latin typeface="Segoe UI" panose="020B0502040204020203" pitchFamily="34" charset="0"/>
              </a:rPr>
              <a:t>That made up function takes two inputs, where to get the sandwich from and where to send it. There was no option to remove tomatoes. It would be up to the creator of the </a:t>
            </a:r>
            <a:r>
              <a:rPr lang="en-US" b="0" i="0" dirty="0" err="1">
                <a:solidFill>
                  <a:srgbClr val="171717"/>
                </a:solidFill>
                <a:effectLst/>
                <a:latin typeface="Segoe UI" panose="020B0502040204020203" pitchFamily="34" charset="0"/>
              </a:rPr>
              <a:t>GetSandwich</a:t>
            </a:r>
            <a:r>
              <a:rPr lang="en-US" b="0" i="0" dirty="0">
                <a:solidFill>
                  <a:srgbClr val="171717"/>
                </a:solidFill>
                <a:effectLst/>
                <a:latin typeface="Segoe UI" panose="020B0502040204020203" pitchFamily="34" charset="0"/>
              </a:rPr>
              <a:t> function to add an option for no Tomato, which might look like this.</a:t>
            </a:r>
          </a:p>
          <a:p>
            <a:pPr algn="l"/>
            <a:r>
              <a:rPr lang="en-US" b="0" i="0" dirty="0" err="1">
                <a:solidFill>
                  <a:srgbClr val="171717"/>
                </a:solidFill>
                <a:effectLst/>
                <a:latin typeface="Segoe UI" panose="020B0502040204020203" pitchFamily="34" charset="0"/>
              </a:rPr>
              <a:t>GetSandwich</a:t>
            </a:r>
            <a:r>
              <a:rPr lang="en-US" b="0" i="0" dirty="0">
                <a:solidFill>
                  <a:srgbClr val="171717"/>
                </a:solidFill>
                <a:effectLst/>
                <a:latin typeface="Segoe UI" panose="020B0502040204020203" pitchFamily="34" charset="0"/>
              </a:rPr>
              <a:t>(Kitchen, Mouth, {Tomato: false})</a:t>
            </a:r>
          </a:p>
          <a:p>
            <a:pPr algn="l"/>
            <a:r>
              <a:rPr lang="en-US" b="0" i="0" dirty="0">
                <a:solidFill>
                  <a:srgbClr val="171717"/>
                </a:solidFill>
                <a:effectLst/>
                <a:latin typeface="Segoe UI" panose="020B0502040204020203" pitchFamily="34" charset="0"/>
              </a:rPr>
              <a:t>Low-code tools like Excel use this approach to development. The focus is on pulling data.</a:t>
            </a:r>
          </a:p>
          <a:p>
            <a:pPr algn="l"/>
            <a:r>
              <a:rPr lang="en-US" b="1" i="0" dirty="0">
                <a:solidFill>
                  <a:srgbClr val="171717"/>
                </a:solidFill>
                <a:effectLst/>
                <a:latin typeface="Segoe UI" panose="020B0502040204020203" pitchFamily="34" charset="0"/>
              </a:rPr>
              <a:t>Power Apps supports both imperative and declarative methodologies</a:t>
            </a:r>
          </a:p>
          <a:p>
            <a:pPr algn="l"/>
            <a:r>
              <a:rPr lang="en-US" b="0" i="0" dirty="0">
                <a:solidFill>
                  <a:srgbClr val="171717"/>
                </a:solidFill>
                <a:effectLst/>
                <a:latin typeface="Segoe UI" panose="020B0502040204020203" pitchFamily="34" charset="0"/>
              </a:rPr>
              <a:t>Power Apps has capabilities for both imperative and declarative logic. Throughout this training there has been a focus on declarative formulas. In the remainder of this module, the focus will be on imperative concepts and methodologies in Power Apps. The key component of imperative logic in Power Apps is variables.</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It is possible to delete all of the records from a data source using </a:t>
            </a:r>
            <a:r>
              <a:rPr b="1"/>
              <a:t>RemoveIf</a:t>
            </a:r>
            <a:r>
              <a:t>. This is not a very common scenario. Again there will be no confirmation before the formula processes unless you build such functionality. Finally, there is no undo or recycle bin in Power Apps. If you want to recover your data, you would need to go to your data source and use whatever recovery process is available for that data source, outside of Power Apps. Proceed with caution.</a:t>
            </a:r>
          </a:p>
          <a:p>
            <a:endParaRPr/>
          </a:p>
          <a:p>
            <a:pPr>
              <a:spcBef>
                <a:spcPct val="43750"/>
              </a:spcBef>
              <a:spcAft>
                <a:spcPct val="43750"/>
              </a:spcAft>
            </a:pPr>
            <a:r>
              <a:t>For example, you could use the following formula to delete all of the records from a data source.</a:t>
            </a:r>
          </a:p>
          <a:p>
            <a:endParaRPr/>
          </a:p>
          <a:p>
            <a:pPr>
              <a:spcBef>
                <a:spcPct val="43750"/>
              </a:spcBef>
              <a:spcAft>
                <a:spcPct val="43750"/>
              </a:spcAft>
            </a:pPr>
            <a:r>
              <a:t>This formula will delete all of the records from the </a:t>
            </a:r>
            <a:r>
              <a:rPr b="1"/>
              <a:t>CustomerOrders</a:t>
            </a:r>
            <a:r>
              <a:t> data source without changing the columns of the data source.</a:t>
            </a:r>
          </a:p>
          <a:p>
            <a:endParaRPr/>
          </a:p>
          <a:p>
            <a:pPr>
              <a:spcBef>
                <a:spcPct val="43750"/>
              </a:spcBef>
              <a:spcAft>
                <a:spcPct val="43750"/>
              </a:spcAft>
            </a:pPr>
            <a:r>
              <a:t>The reason this works is </a:t>
            </a:r>
            <a:r>
              <a:rPr b="1"/>
              <a:t>RemoveIf</a:t>
            </a:r>
            <a:r>
              <a:t> checks every record in the data source to see if the equation equals true. In this case, the equation has been set to true, so every record will be deleted.</a:t>
            </a:r>
          </a:p>
          <a:p>
            <a:endParaRPr/>
          </a:p>
          <a:p>
            <a:pPr>
              <a:spcBef>
                <a:spcPct val="43750"/>
              </a:spcBef>
              <a:spcAft>
                <a:spcPct val="43750"/>
              </a:spcAft>
            </a:pPr>
            <a:r>
              <a:t>[!NOTE] Setting the equation portion to </a:t>
            </a:r>
            <a:r>
              <a:rPr b="1"/>
              <a:t>true</a:t>
            </a:r>
            <a:r>
              <a:t> also works with the </a:t>
            </a:r>
            <a:r>
              <a:rPr b="1"/>
              <a:t>Filter</a:t>
            </a:r>
            <a:r>
              <a:t> function. This can be a valuable setting if you are trying to troubleshoot formulas where you are not sure if Filter is returning data.</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b="1" i="0" dirty="0">
                <a:solidFill>
                  <a:srgbClr val="171717"/>
                </a:solidFill>
                <a:effectLst/>
                <a:latin typeface="Segoe UI" panose="020B0502040204020203" pitchFamily="34" charset="0"/>
              </a:rPr>
              <a:t>The importance of thinking about performance</a:t>
            </a:r>
          </a:p>
          <a:p>
            <a:pPr algn="l">
              <a:buFont typeface="Arial" panose="020B0604020202020204" pitchFamily="34" charset="0"/>
              <a:buChar char="•"/>
            </a:pPr>
            <a:r>
              <a:rPr lang="en-US" b="0" i="0" dirty="0">
                <a:effectLst/>
                <a:latin typeface="Segoe UI" panose="020B0502040204020203" pitchFamily="34" charset="0"/>
              </a:rPr>
              <a:t>8 minutes</a:t>
            </a:r>
          </a:p>
          <a:p>
            <a:pPr algn="l"/>
            <a:r>
              <a:rPr lang="en-US" b="0" i="0" dirty="0">
                <a:solidFill>
                  <a:srgbClr val="171717"/>
                </a:solidFill>
                <a:effectLst/>
                <a:latin typeface="Segoe UI" panose="020B0502040204020203" pitchFamily="34" charset="0"/>
              </a:rPr>
              <a:t>The performance of an app is important to keep users happy. Apps can go from mediocre to great just based on performance. And sometimes it can be as simple of a change as caching data in a collection or removing redundant calls to the data source.</a:t>
            </a:r>
          </a:p>
          <a:p>
            <a:pPr algn="l"/>
            <a:r>
              <a:rPr lang="en-US" b="0" i="0" dirty="0">
                <a:solidFill>
                  <a:srgbClr val="171717"/>
                </a:solidFill>
                <a:effectLst/>
                <a:latin typeface="Segoe UI" panose="020B0502040204020203" pitchFamily="34" charset="0"/>
              </a:rPr>
              <a:t>In this module, you will learn about common performance problems, ways to mitigate their impact, and how to perform testing to discover the issues.</a:t>
            </a:r>
          </a:p>
          <a:p>
            <a:pPr algn="l"/>
            <a:r>
              <a:rPr lang="en-US" b="1" i="0" dirty="0">
                <a:solidFill>
                  <a:srgbClr val="171717"/>
                </a:solidFill>
                <a:effectLst/>
                <a:latin typeface="Segoe UI" panose="020B0502040204020203" pitchFamily="34" charset="0"/>
              </a:rPr>
              <a:t>The most common performance bottleneck - Data sources</a:t>
            </a:r>
          </a:p>
          <a:p>
            <a:pPr algn="l"/>
            <a:r>
              <a:rPr lang="en-US" b="0" i="0" dirty="0">
                <a:solidFill>
                  <a:srgbClr val="171717"/>
                </a:solidFill>
                <a:effectLst/>
                <a:latin typeface="Segoe UI" panose="020B0502040204020203" pitchFamily="34" charset="0"/>
              </a:rPr>
              <a:t>The most common app performance problems come from interactions with data sources. Almost every app has one or more data source. Power Apps natively supports over 200 different connections to these data sources and using these connections is key to a great app.</a:t>
            </a:r>
          </a:p>
          <a:p>
            <a:pPr algn="l"/>
            <a:r>
              <a:rPr lang="en-US" b="0" i="0" dirty="0">
                <a:solidFill>
                  <a:srgbClr val="171717"/>
                </a:solidFill>
                <a:effectLst/>
                <a:latin typeface="Segoe UI" panose="020B0502040204020203" pitchFamily="34" charset="0"/>
              </a:rPr>
              <a:t>Calling these data sources from your app is often the largest bottleneck in your app because of the time it takes to call across the network to the data source, process the request on the data source side, return the data to Power Apps across the network, and then for Power Apps to process and display the data. Optimizing these interactions with data sources is key to great performance. The following sections highlight some of the most common mistakes.</a:t>
            </a:r>
          </a:p>
          <a:p>
            <a:pPr algn="l"/>
            <a:r>
              <a:rPr lang="en-US" b="1" i="0" dirty="0">
                <a:solidFill>
                  <a:srgbClr val="171717"/>
                </a:solidFill>
                <a:effectLst/>
                <a:latin typeface="Segoe UI" panose="020B0502040204020203" pitchFamily="34" charset="0"/>
              </a:rPr>
              <a:t>Too many refreshes</a:t>
            </a:r>
          </a:p>
          <a:p>
            <a:pPr algn="l"/>
            <a:r>
              <a:rPr lang="en-US" b="0" i="0" dirty="0">
                <a:solidFill>
                  <a:srgbClr val="171717"/>
                </a:solidFill>
                <a:effectLst/>
                <a:latin typeface="Segoe UI" panose="020B0502040204020203" pitchFamily="34" charset="0"/>
              </a:rPr>
              <a:t>Using the Refresh function, you can force Power Apps to update the data it has gathered from a given data source. This seems like a great function to run because you get the freshest data in your app. But, Power Apps will often handle this refresh for you. For example, when you use a Form to submit a new record to a data source displayed in a Gallery control, Power Apps will automatically refresh that connection. If you include a Refresh function when you navigate to the Gallery screen you are now refreshing the data that Power Apps already refreshed. This is redundant and slows your app down for no reason.</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Do not use the Refresh function until you are certain it is needed.</a:t>
            </a:r>
          </a:p>
          <a:p>
            <a:pPr algn="l"/>
            <a:r>
              <a:rPr lang="en-US" b="1" i="0" dirty="0">
                <a:solidFill>
                  <a:srgbClr val="171717"/>
                </a:solidFill>
                <a:effectLst/>
                <a:latin typeface="Segoe UI" panose="020B0502040204020203" pitchFamily="34" charset="0"/>
              </a:rPr>
              <a:t>Too many lookups</a:t>
            </a:r>
          </a:p>
          <a:p>
            <a:pPr algn="l"/>
            <a:r>
              <a:rPr lang="en-US" b="0" i="0" dirty="0">
                <a:solidFill>
                  <a:srgbClr val="171717"/>
                </a:solidFill>
                <a:effectLst/>
                <a:latin typeface="Segoe UI" panose="020B0502040204020203" pitchFamily="34" charset="0"/>
              </a:rPr>
              <a:t>As you start to use relational data (covered in Learning Path Use advanced data options and connectors in Power Apps -- Module 1 Work with relational data in a canvas app in Power Apps) a common mistake is not to consider the ramifications of a </a:t>
            </a:r>
            <a:r>
              <a:rPr lang="en-US" b="0" i="0" dirty="0" err="1">
                <a:solidFill>
                  <a:srgbClr val="171717"/>
                </a:solidFill>
                <a:effectLst/>
                <a:latin typeface="Segoe UI" panose="020B0502040204020203" pitchFamily="34" charset="0"/>
              </a:rPr>
              <a:t>LookUp</a:t>
            </a:r>
            <a:r>
              <a:rPr lang="en-US" b="0" i="0" dirty="0">
                <a:solidFill>
                  <a:srgbClr val="171717"/>
                </a:solidFill>
                <a:effectLst/>
                <a:latin typeface="Segoe UI" panose="020B0502040204020203" pitchFamily="34" charset="0"/>
              </a:rPr>
              <a:t> function inside of a Gallery. When you place a </a:t>
            </a:r>
            <a:r>
              <a:rPr lang="en-US" b="0" i="0" dirty="0" err="1">
                <a:solidFill>
                  <a:srgbClr val="171717"/>
                </a:solidFill>
                <a:effectLst/>
                <a:latin typeface="Segoe UI" panose="020B0502040204020203" pitchFamily="34" charset="0"/>
              </a:rPr>
              <a:t>LookUp</a:t>
            </a:r>
            <a:r>
              <a:rPr lang="en-US" b="0" i="0" dirty="0">
                <a:solidFill>
                  <a:srgbClr val="171717"/>
                </a:solidFill>
                <a:effectLst/>
                <a:latin typeface="Segoe UI" panose="020B0502040204020203" pitchFamily="34" charset="0"/>
              </a:rPr>
              <a:t> function on a Label inside of the Gallery, then that </a:t>
            </a:r>
            <a:r>
              <a:rPr lang="en-US" b="0" i="0" dirty="0" err="1">
                <a:solidFill>
                  <a:srgbClr val="171717"/>
                </a:solidFill>
                <a:effectLst/>
                <a:latin typeface="Segoe UI" panose="020B0502040204020203" pitchFamily="34" charset="0"/>
              </a:rPr>
              <a:t>LookUp</a:t>
            </a:r>
            <a:r>
              <a:rPr lang="en-US" b="0" i="0" dirty="0">
                <a:solidFill>
                  <a:srgbClr val="171717"/>
                </a:solidFill>
                <a:effectLst/>
                <a:latin typeface="Segoe UI" panose="020B0502040204020203" pitchFamily="34" charset="0"/>
              </a:rPr>
              <a:t> will be performed once for every record in the Gallery. That means if you have 100 records in the Gallery the app has to perform 100 individual </a:t>
            </a:r>
            <a:r>
              <a:rPr lang="en-US" b="0" i="0" dirty="0" err="1">
                <a:solidFill>
                  <a:srgbClr val="171717"/>
                </a:solidFill>
                <a:effectLst/>
                <a:latin typeface="Segoe UI" panose="020B0502040204020203" pitchFamily="34" charset="0"/>
              </a:rPr>
              <a:t>LookUp</a:t>
            </a:r>
            <a:r>
              <a:rPr lang="en-US" b="0" i="0" dirty="0">
                <a:solidFill>
                  <a:srgbClr val="171717"/>
                </a:solidFill>
                <a:effectLst/>
                <a:latin typeface="Segoe UI" panose="020B0502040204020203" pitchFamily="34" charset="0"/>
              </a:rPr>
              <a:t> calls to the data source to render. Depending on the data source this could take minutes to render. A better approach is only to display the related data using a details screen or to use a Collection to cache the data from the data source, then the </a:t>
            </a:r>
            <a:r>
              <a:rPr lang="en-US" b="0" i="0" dirty="0" err="1">
                <a:solidFill>
                  <a:srgbClr val="171717"/>
                </a:solidFill>
                <a:effectLst/>
                <a:latin typeface="Segoe UI" panose="020B0502040204020203" pitchFamily="34" charset="0"/>
              </a:rPr>
              <a:t>LookUp</a:t>
            </a:r>
            <a:r>
              <a:rPr lang="en-US" b="0" i="0" dirty="0">
                <a:solidFill>
                  <a:srgbClr val="171717"/>
                </a:solidFill>
                <a:effectLst/>
                <a:latin typeface="Segoe UI" panose="020B0502040204020203" pitchFamily="34" charset="0"/>
              </a:rPr>
              <a:t> does not have to execute across the network.</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Be careful when making additional calls to remote data sources if you use controls that display multiple records.</a:t>
            </a:r>
          </a:p>
          <a:p>
            <a:pPr algn="l"/>
            <a:r>
              <a:rPr lang="en-US" b="1" i="0" dirty="0">
                <a:solidFill>
                  <a:srgbClr val="171717"/>
                </a:solidFill>
                <a:effectLst/>
                <a:latin typeface="Segoe UI" panose="020B0502040204020203" pitchFamily="34" charset="0"/>
              </a:rPr>
              <a:t>Storing data in the wrong data source</a:t>
            </a:r>
          </a:p>
          <a:p>
            <a:pPr algn="l"/>
            <a:r>
              <a:rPr lang="en-US" b="0" i="0" dirty="0">
                <a:solidFill>
                  <a:srgbClr val="171717"/>
                </a:solidFill>
                <a:effectLst/>
                <a:latin typeface="Segoe UI" panose="020B0502040204020203" pitchFamily="34" charset="0"/>
              </a:rPr>
              <a:t>Different data sources are optimized for different workloads and this should be a consideration when choosing where to store data. One example is storing images or files. A common use of Power Apps is to capture images either using the Camera control or the devices built-in camera app. After the user has taken the image, it needs to be saved. One option is to store the image in the same SQL Server database as the other app data. While possible, it is important to note that SQL Server is very inefficient in storing images. Writing and reading the image file to a SQL database is slow, causing your app to run slow. A better option is to </a:t>
            </a:r>
            <a:r>
              <a:rPr lang="en-US" b="0" i="0" u="none" strike="noStrike" dirty="0">
                <a:solidFill>
                  <a:srgbClr val="171717"/>
                </a:solidFill>
                <a:effectLst/>
                <a:latin typeface="Segoe UI" panose="020B0502040204020203" pitchFamily="34" charset="0"/>
                <a:hlinkClick r:id="rId3"/>
              </a:rPr>
              <a:t>store Power Apps images in the Azure Blob Storage</a:t>
            </a:r>
            <a:r>
              <a:rPr lang="en-US" b="0" i="0" dirty="0">
                <a:solidFill>
                  <a:srgbClr val="171717"/>
                </a:solidFill>
                <a:effectLst/>
                <a:latin typeface="Segoe UI" panose="020B0502040204020203" pitchFamily="34" charset="0"/>
              </a:rPr>
              <a:t>. Azure Blob Storage is much faster than writing the same data to SQL Server. This minor change to the underlying structure of your app can have a useful impact on user satisfaction.</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Choose the optimal data source for your app to get maximum performance.</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While data sources might be the largest bottlenecks, there are other easily overlooked changes you can make to get optimal performance. Some other common issues include:</a:t>
            </a:r>
          </a:p>
          <a:p>
            <a:endParaRPr/>
          </a:p>
          <a:p>
            <a:pPr lvl="1" indent="-285750">
              <a:spcBef>
                <a:spcPct val="43750"/>
              </a:spcBef>
              <a:spcAft>
                <a:spcPct val="43750"/>
              </a:spcAft>
              <a:buChar char="•"/>
            </a:pPr>
            <a:r>
              <a:rPr b="1"/>
              <a:t>Asset size</a:t>
            </a:r>
            <a:r>
              <a:t> - When you are designing your app it is great to include company logos and other visual assets. When you add these assets to your app, make sure the assets are optimized for the size of your app. The higher the resolution of a file, the larger the file size, and the more resources it takes for your app to store and display the image. Use an image editing tool to resize your files to the size you need for your app.</a:t>
            </a:r>
          </a:p>
          <a:p>
            <a:endParaRPr/>
          </a:p>
          <a:p>
            <a:pPr lvl="1" indent="-285750">
              <a:spcBef>
                <a:spcPct val="43750"/>
              </a:spcBef>
              <a:spcAft>
                <a:spcPct val="43750"/>
              </a:spcAft>
              <a:buChar char="•"/>
            </a:pPr>
            <a:r>
              <a:rPr b="1"/>
              <a:t>Republish your app</a:t>
            </a:r>
            <a:r>
              <a:t> - The Power Apps team is constantly updating Power Apps to bring new features and to increase performance. The only way that your app takes advantage of these advancements is for you to open the app and publish again. Your app will stay on the version that it was published on until you do this. So periodically revisiting your app to move to the latest version will provide you with the best possible performance.</a:t>
            </a:r>
          </a:p>
          <a:p>
            <a:endParaRPr/>
          </a:p>
          <a:p>
            <a:pPr lvl="1" indent="-285750">
              <a:spcBef>
                <a:spcPct val="43750"/>
              </a:spcBef>
              <a:spcAft>
                <a:spcPct val="43750"/>
              </a:spcAft>
              <a:buChar char="•"/>
            </a:pPr>
            <a:r>
              <a:rPr b="1"/>
              <a:t>Build focused apps</a:t>
            </a:r>
            <a:r>
              <a:t> - Power Apps supports building apps with as many screens as you can imagine, but too many screens is not a good idea. You should build your apps focused on a specific audience and process. This allows you to optimize the user experience for one audience, makes building and troubleshooting the app easier, and reduces the size of the app. If you have one app for everything, consider breaking it into smaller apps by role.</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Optimize performance in small steps</a:t>
            </a:r>
          </a:p>
          <a:p>
            <a:pPr algn="l"/>
            <a:r>
              <a:rPr lang="en-US" b="0" i="0" dirty="0">
                <a:solidFill>
                  <a:srgbClr val="171717"/>
                </a:solidFill>
                <a:effectLst/>
                <a:latin typeface="Segoe UI" panose="020B0502040204020203" pitchFamily="34" charset="0"/>
              </a:rPr>
              <a:t>As you work through this module, you are going to learn about the different techniques and options for optimizing performance. Before you get too deep in optimizing your app, remember that the most important thing is that your app works. A fast-performing app that only throws errors when the user uses it has no value.</a:t>
            </a:r>
          </a:p>
          <a:p>
            <a:pPr algn="l"/>
            <a:r>
              <a:rPr lang="en-US" b="0" i="0" dirty="0">
                <a:solidFill>
                  <a:srgbClr val="171717"/>
                </a:solidFill>
                <a:effectLst/>
                <a:latin typeface="Segoe UI" panose="020B0502040204020203" pitchFamily="34" charset="0"/>
              </a:rPr>
              <a:t>It is often easier to build your app so that it accomplishes its goals and is fully functional. After the app works then you can revisit the app for changes you can make to increase performance - making those changes one at a time confirming they don't break functionality. This methodology, of making small changes, will have the highest rate of success. As you become more comfortable with the different performance concepts, you will learn to build the app with them from the start. But in the meantime, build an app that works and then optimize.</a:t>
            </a:r>
          </a:p>
          <a:p>
            <a:pPr>
              <a:spcBef>
                <a:spcPct val="43750"/>
              </a:spcBef>
              <a:spcAft>
                <a:spcPct val="43750"/>
              </a:spcAft>
            </a:pPr>
            <a:endParaRPr lang="en-US" dirty="0"/>
          </a:p>
          <a:p>
            <a:pPr>
              <a:spcBef>
                <a:spcPct val="43750"/>
              </a:spcBef>
              <a:spcAft>
                <a:spcPct val="43750"/>
              </a:spcAft>
            </a:pPr>
            <a:r>
              <a:rPr dirty="0"/>
              <a:t>To supplement the concepts in this module, there are two additional reading options to help you increase your performance mindset.</a:t>
            </a:r>
          </a:p>
          <a:p>
            <a:endParaRPr dirty="0"/>
          </a:p>
          <a:p>
            <a:pPr lvl="1" indent="-285750">
              <a:buChar char="•"/>
            </a:pPr>
            <a:r>
              <a:rPr dirty="0">
                <a:hlinkClick r:id="rId3"/>
              </a:rPr>
              <a:t>Performance considerations with Power Apps</a:t>
            </a:r>
            <a:r>
              <a:rPr dirty="0"/>
              <a:t> - Discusses better ways to load data, patterns, limits, custom APIs, and file optimization.</a:t>
            </a:r>
          </a:p>
          <a:p>
            <a:endParaRPr dirty="0"/>
          </a:p>
          <a:p>
            <a:pPr lvl="1" indent="-285750">
              <a:buChar char="•"/>
            </a:pPr>
            <a:r>
              <a:rPr dirty="0">
                <a:hlinkClick r:id="rId4"/>
              </a:rPr>
              <a:t>Power Apps Canvas App Coding Standards and Guidelines</a:t>
            </a:r>
            <a:r>
              <a:rPr dirty="0"/>
              <a:t> - This is a living document that not only covers performance and testing techniques but also explores standards and documentation of your app.</a:t>
            </a:r>
          </a:p>
          <a:p>
            <a:endParaRPr dirty="0"/>
          </a:p>
          <a:p>
            <a:pPr>
              <a:spcBef>
                <a:spcPct val="43750"/>
              </a:spcBef>
              <a:spcAft>
                <a:spcPct val="43750"/>
              </a:spcAft>
            </a:pPr>
            <a:r>
              <a:rPr dirty="0"/>
              <a:t>Now that you are aware of the benefits of optimizing performance and some of the common issues to look out for, the remainder of this module will provide you with techniques to increase performance and how to use various methods for testing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r>
              <a:rPr lang="en-US" b="1" i="0" dirty="0">
                <a:solidFill>
                  <a:srgbClr val="171717"/>
                </a:solidFill>
                <a:effectLst/>
                <a:latin typeface="Segoe UI" panose="020B0502040204020203" pitchFamily="34" charset="0"/>
              </a:rPr>
              <a:t>Improve performance with data sources</a:t>
            </a:r>
          </a:p>
          <a:p>
            <a:pPr algn="l">
              <a:buFont typeface="Arial" panose="020B0604020202020204" pitchFamily="34" charset="0"/>
              <a:buChar char="•"/>
            </a:pPr>
            <a:r>
              <a:rPr lang="en-US" b="0" i="0" dirty="0">
                <a:effectLst/>
                <a:latin typeface="Segoe UI" panose="020B0502040204020203" pitchFamily="34" charset="0"/>
              </a:rPr>
              <a:t>12 minutes</a:t>
            </a:r>
          </a:p>
          <a:p>
            <a:pPr algn="l"/>
            <a:r>
              <a:rPr lang="en-US" b="0" i="0" dirty="0">
                <a:solidFill>
                  <a:srgbClr val="171717"/>
                </a:solidFill>
                <a:effectLst/>
                <a:latin typeface="Segoe UI" panose="020B0502040204020203" pitchFamily="34" charset="0"/>
              </a:rPr>
              <a:t>In the previous unit, you learned that data sources are often the main reason for slow performance in your app. In this unit, you will learn about some of the common techniques you can apply to mitigate those performance issues.</a:t>
            </a:r>
          </a:p>
          <a:p>
            <a:pPr algn="l"/>
            <a:r>
              <a:rPr lang="en-US" b="1" i="0" dirty="0">
                <a:solidFill>
                  <a:srgbClr val="171717"/>
                </a:solidFill>
                <a:effectLst/>
                <a:latin typeface="Segoe UI" panose="020B0502040204020203" pitchFamily="34" charset="0"/>
              </a:rPr>
              <a:t>Use collections to cache data</a:t>
            </a:r>
          </a:p>
          <a:p>
            <a:pPr algn="l"/>
            <a:r>
              <a:rPr lang="en-US" b="0" i="0" dirty="0">
                <a:solidFill>
                  <a:srgbClr val="171717"/>
                </a:solidFill>
                <a:effectLst/>
                <a:latin typeface="Segoe UI" panose="020B0502040204020203" pitchFamily="34" charset="0"/>
              </a:rPr>
              <a:t>Often in your app you will find yourself query the same data repeatedly, like in the case of pulling the lists of departments for your drop-down menus. In those instances, you can query for the data once and then reuse that data throughout the app. This reduces the repetitive calls to the data source across the network. The following is an example of this process.</a:t>
            </a:r>
          </a:p>
          <a:p>
            <a:pPr algn="l"/>
            <a:r>
              <a:rPr lang="en-US" b="0" i="0" dirty="0">
                <a:solidFill>
                  <a:srgbClr val="171717"/>
                </a:solidFill>
                <a:effectLst/>
                <a:latin typeface="Segoe UI" panose="020B0502040204020203" pitchFamily="34" charset="0"/>
              </a:rPr>
              <a:t>In your app, you have several screens where you provide a drop-down menu for selecting the department. The list of departments is kept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in an entity named </a:t>
            </a:r>
            <a:r>
              <a:rPr lang="en-US" b="1" i="0" dirty="0" err="1">
                <a:solidFill>
                  <a:srgbClr val="171717"/>
                </a:solidFill>
                <a:effectLst/>
                <a:latin typeface="Segoe UI" panose="020B0502040204020203" pitchFamily="34" charset="0"/>
              </a:rPr>
              <a:t>DepartmentList</a:t>
            </a:r>
            <a:r>
              <a:rPr lang="en-US" b="0" i="0" dirty="0">
                <a:solidFill>
                  <a:srgbClr val="171717"/>
                </a:solidFill>
                <a:effectLst/>
                <a:latin typeface="Segoe UI" panose="020B0502040204020203" pitchFamily="34" charset="0"/>
              </a:rPr>
              <a:t>. On each instance of the menu, you use the following formula.</a:t>
            </a:r>
          </a:p>
          <a:p>
            <a:pPr algn="l"/>
            <a:r>
              <a:rPr lang="en-US" b="0" i="0" dirty="0">
                <a:solidFill>
                  <a:srgbClr val="171717"/>
                </a:solidFill>
                <a:effectLst/>
                <a:latin typeface="Segoe UI" panose="020B0502040204020203" pitchFamily="34" charset="0"/>
              </a:rPr>
              <a:t>Copy</a:t>
            </a:r>
          </a:p>
          <a:p>
            <a:pPr algn="l"/>
            <a:r>
              <a:rPr lang="en-US" dirty="0"/>
              <a:t>Filter(</a:t>
            </a:r>
            <a:r>
              <a:rPr lang="en-US" dirty="0" err="1"/>
              <a:t>DepartmentList</a:t>
            </a:r>
            <a:r>
              <a:rPr lang="en-US" dirty="0"/>
              <a:t>, Status = "Active") </a:t>
            </a:r>
            <a:r>
              <a:rPr lang="en-US" b="0" i="0" dirty="0">
                <a:solidFill>
                  <a:srgbClr val="171717"/>
                </a:solidFill>
                <a:effectLst/>
                <a:latin typeface="Segoe UI" panose="020B0502040204020203" pitchFamily="34" charset="0"/>
              </a:rPr>
              <a:t>This works and performs okay.</a:t>
            </a:r>
          </a:p>
          <a:p>
            <a:pPr algn="l"/>
            <a:r>
              <a:rPr lang="en-US" b="0" i="0" dirty="0">
                <a:solidFill>
                  <a:srgbClr val="171717"/>
                </a:solidFill>
                <a:effectLst/>
                <a:latin typeface="Segoe UI" panose="020B0502040204020203" pitchFamily="34" charset="0"/>
              </a:rPr>
              <a:t>When you finish the app, you realize that you are querying the </a:t>
            </a:r>
            <a:r>
              <a:rPr lang="en-US" b="1" i="0" dirty="0" err="1">
                <a:solidFill>
                  <a:srgbClr val="171717"/>
                </a:solidFill>
                <a:effectLst/>
                <a:latin typeface="Segoe UI" panose="020B0502040204020203" pitchFamily="34" charset="0"/>
              </a:rPr>
              <a:t>DepartmentList</a:t>
            </a:r>
            <a:r>
              <a:rPr lang="en-US" b="0" i="0" dirty="0">
                <a:solidFill>
                  <a:srgbClr val="171717"/>
                </a:solidFill>
                <a:effectLst/>
                <a:latin typeface="Segoe UI" panose="020B0502040204020203" pitchFamily="34" charset="0"/>
              </a:rPr>
              <a:t> entity multiple times even though it is static information. You could modify your app to create a collection with the </a:t>
            </a:r>
            <a:r>
              <a:rPr lang="en-US" b="1" i="0" dirty="0" err="1">
                <a:solidFill>
                  <a:srgbClr val="171717"/>
                </a:solidFill>
                <a:effectLst/>
                <a:latin typeface="Segoe UI" panose="020B0502040204020203" pitchFamily="34" charset="0"/>
              </a:rPr>
              <a:t>OnStart</a:t>
            </a:r>
            <a:r>
              <a:rPr lang="en-US" b="0" i="0" dirty="0">
                <a:solidFill>
                  <a:srgbClr val="171717"/>
                </a:solidFill>
                <a:effectLst/>
                <a:latin typeface="Segoe UI" panose="020B0502040204020203" pitchFamily="34" charset="0"/>
              </a:rPr>
              <a:t> property of the app that stores the information using the following formula.</a:t>
            </a:r>
          </a:p>
          <a:p>
            <a:pPr algn="l"/>
            <a:r>
              <a:rPr lang="en-US" b="0" i="0" dirty="0">
                <a:solidFill>
                  <a:srgbClr val="171717"/>
                </a:solidFill>
                <a:effectLst/>
                <a:latin typeface="Segoe UI" panose="020B0502040204020203" pitchFamily="34" charset="0"/>
              </a:rPr>
              <a:t>Copy</a:t>
            </a:r>
          </a:p>
          <a:p>
            <a:pPr algn="l"/>
            <a:r>
              <a:rPr lang="en-US" dirty="0"/>
              <a:t>Collect(</a:t>
            </a:r>
            <a:r>
              <a:rPr lang="en-US" dirty="0" err="1"/>
              <a:t>collectDepartmentList</a:t>
            </a:r>
            <a:r>
              <a:rPr lang="en-US" dirty="0"/>
              <a:t>, Filter(</a:t>
            </a:r>
            <a:r>
              <a:rPr lang="en-US" dirty="0" err="1"/>
              <a:t>DepartmentList</a:t>
            </a:r>
            <a:r>
              <a:rPr lang="en-US" dirty="0"/>
              <a:t>, Status = "Active")) </a:t>
            </a:r>
            <a:r>
              <a:rPr lang="en-US" b="0" i="0" dirty="0">
                <a:solidFill>
                  <a:srgbClr val="171717"/>
                </a:solidFill>
                <a:effectLst/>
                <a:latin typeface="Segoe UI" panose="020B0502040204020203" pitchFamily="34" charset="0"/>
              </a:rPr>
              <a:t>Now that you have stored that information you could change the </a:t>
            </a:r>
            <a:r>
              <a:rPr lang="en-US" b="1" i="0" dirty="0">
                <a:solidFill>
                  <a:srgbClr val="171717"/>
                </a:solidFill>
                <a:effectLst/>
                <a:latin typeface="Segoe UI" panose="020B0502040204020203" pitchFamily="34" charset="0"/>
              </a:rPr>
              <a:t>Items</a:t>
            </a:r>
            <a:r>
              <a:rPr lang="en-US" b="0" i="0" dirty="0">
                <a:solidFill>
                  <a:srgbClr val="171717"/>
                </a:solidFill>
                <a:effectLst/>
                <a:latin typeface="Segoe UI" panose="020B0502040204020203" pitchFamily="34" charset="0"/>
              </a:rPr>
              <a:t> property of the drop-down controls to be </a:t>
            </a:r>
            <a:r>
              <a:rPr lang="en-US" b="1" i="0" dirty="0" err="1">
                <a:solidFill>
                  <a:srgbClr val="171717"/>
                </a:solidFill>
                <a:effectLst/>
                <a:latin typeface="Segoe UI" panose="020B0502040204020203" pitchFamily="34" charset="0"/>
              </a:rPr>
              <a:t>collectDepartmentList</a:t>
            </a:r>
            <a:r>
              <a:rPr lang="en-US" b="0" i="0" dirty="0">
                <a:solidFill>
                  <a:srgbClr val="171717"/>
                </a:solidFill>
                <a:effectLst/>
                <a:latin typeface="Segoe UI" panose="020B0502040204020203" pitchFamily="34" charset="0"/>
              </a:rPr>
              <a:t> instead of Filter(</a:t>
            </a:r>
            <a:r>
              <a:rPr lang="en-US" b="0" i="0" dirty="0" err="1">
                <a:solidFill>
                  <a:srgbClr val="171717"/>
                </a:solidFill>
                <a:effectLst/>
                <a:latin typeface="Segoe UI" panose="020B0502040204020203" pitchFamily="34" charset="0"/>
              </a:rPr>
              <a:t>DepartmentList</a:t>
            </a:r>
            <a:r>
              <a:rPr lang="en-US" b="0" i="0" dirty="0">
                <a:solidFill>
                  <a:srgbClr val="171717"/>
                </a:solidFill>
                <a:effectLst/>
                <a:latin typeface="Segoe UI" panose="020B0502040204020203" pitchFamily="34" charset="0"/>
              </a:rPr>
              <a:t>, Status = "Active"). These small changes add up to increase performance in your app. Also, as you become more familiar with the technique, you can build your app this way from the onset which reduces the number of formulas you have to write and maintain.</a:t>
            </a:r>
          </a:p>
          <a:p>
            <a:pPr algn="l"/>
            <a:r>
              <a:rPr lang="en-US" b="1" i="0" dirty="0">
                <a:solidFill>
                  <a:srgbClr val="171717"/>
                </a:solidFill>
                <a:effectLst/>
                <a:latin typeface="Segoe UI" panose="020B0502040204020203" pitchFamily="34" charset="0"/>
              </a:rPr>
              <a:t>Watch out for delegation</a:t>
            </a:r>
          </a:p>
          <a:p>
            <a:pPr algn="l"/>
            <a:r>
              <a:rPr lang="en-US" b="0" i="0" dirty="0">
                <a:solidFill>
                  <a:srgbClr val="171717"/>
                </a:solidFill>
                <a:effectLst/>
                <a:latin typeface="Segoe UI" panose="020B0502040204020203" pitchFamily="34" charset="0"/>
              </a:rPr>
              <a:t>One thing to keep in mind is that the Collect function is not delegable. By default, that means only the first 500 items will be returned from your data source and stored in the collection. Be sure to plan for this limitation as you implement the use of collections in your app.</a:t>
            </a:r>
          </a:p>
          <a:p>
            <a:pPr algn="l"/>
            <a:r>
              <a:rPr lang="en-US" b="1" i="0" dirty="0">
                <a:solidFill>
                  <a:srgbClr val="171717"/>
                </a:solidFill>
                <a:effectLst/>
                <a:latin typeface="Segoe UI" panose="020B0502040204020203" pitchFamily="34" charset="0"/>
              </a:rPr>
              <a:t>Delegation also affects performance</a:t>
            </a:r>
          </a:p>
          <a:p>
            <a:pPr algn="l"/>
            <a:r>
              <a:rPr lang="en-US" b="0" i="0" dirty="0">
                <a:solidFill>
                  <a:srgbClr val="171717"/>
                </a:solidFill>
                <a:effectLst/>
                <a:latin typeface="Segoe UI" panose="020B0502040204020203" pitchFamily="34" charset="0"/>
              </a:rPr>
              <a:t>When you learned about </a:t>
            </a:r>
            <a:r>
              <a:rPr lang="en-US" b="0" i="0" u="none" strike="noStrike" dirty="0">
                <a:solidFill>
                  <a:srgbClr val="171717"/>
                </a:solidFill>
                <a:effectLst/>
                <a:latin typeface="Segoe UI" panose="020B0502040204020203" pitchFamily="34" charset="0"/>
                <a:hlinkClick r:id="rId3"/>
              </a:rPr>
              <a:t>delegation</a:t>
            </a:r>
            <a:r>
              <a:rPr lang="en-US" b="0" i="0" dirty="0">
                <a:solidFill>
                  <a:srgbClr val="171717"/>
                </a:solidFill>
                <a:effectLst/>
                <a:latin typeface="Segoe UI" panose="020B0502040204020203" pitchFamily="34" charset="0"/>
              </a:rPr>
              <a:t>, you focused on returning the right amount of records for your data source. It is also important to remember that delegation, especially for mobile apps, can affect performance.</a:t>
            </a:r>
          </a:p>
          <a:p>
            <a:pPr algn="l"/>
            <a:r>
              <a:rPr lang="en-US" b="0" i="0" dirty="0">
                <a:solidFill>
                  <a:srgbClr val="171717"/>
                </a:solidFill>
                <a:effectLst/>
                <a:latin typeface="Segoe UI" panose="020B0502040204020203" pitchFamily="34" charset="0"/>
              </a:rPr>
              <a:t>When a formula delegates to the data source, all of the processing is handled by the data source, and only the matching records are returned across the network to the app to be displayed. If a function is not delegable, then it is very common to change the delegation limit to 2,000 records. This means that the first 2,000 records will be downloaded across the network and then processed locally. In scenarios where you are on a slow cellular connection or a low-end mobile device this processing can take a considerable amount of time, causing a poor experience for the user.</a:t>
            </a:r>
          </a:p>
          <a:p>
            <a:pPr algn="l"/>
            <a:r>
              <a:rPr lang="en-US" b="0" i="0" dirty="0">
                <a:solidFill>
                  <a:srgbClr val="171717"/>
                </a:solidFill>
                <a:effectLst/>
                <a:latin typeface="Segoe UI" panose="020B0502040204020203" pitchFamily="34" charset="0"/>
              </a:rPr>
              <a:t>Try to use only delegable functions as much as possible. If your function is not delegable, then plan for the impact on the end user.</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Previously you learned to use collections to cache data in your app. As you implement that functionality in your app it is not uncommon to have several collections load when the app launches. Your </a:t>
            </a:r>
            <a:r>
              <a:rPr b="1" dirty="0" err="1"/>
              <a:t>OnStart</a:t>
            </a:r>
            <a:r>
              <a:rPr dirty="0"/>
              <a:t> property might look like the following.</a:t>
            </a:r>
          </a:p>
          <a:p>
            <a:endParaRPr dirty="0"/>
          </a:p>
          <a:p>
            <a:pPr>
              <a:spcBef>
                <a:spcPct val="43750"/>
              </a:spcBef>
              <a:spcAft>
                <a:spcPct val="43750"/>
              </a:spcAft>
            </a:pPr>
            <a:r>
              <a:rPr dirty="0"/>
              <a:t>In that example, you are creating 3 collections, but the collections are processed one at a time. So if each one takes 3 seconds to process then your user has to wait 9 seconds for the app to start.</a:t>
            </a:r>
          </a:p>
          <a:p>
            <a:endParaRPr dirty="0"/>
          </a:p>
          <a:p>
            <a:pPr>
              <a:spcBef>
                <a:spcPct val="43750"/>
              </a:spcBef>
              <a:spcAft>
                <a:spcPct val="43750"/>
              </a:spcAft>
            </a:pPr>
            <a:r>
              <a:rPr dirty="0"/>
              <a:t>The Concurrent function allows you to process all of those calls at the same time. You can change your code to the following.</a:t>
            </a:r>
          </a:p>
          <a:p>
            <a:endParaRPr dirty="0"/>
          </a:p>
          <a:p>
            <a:pPr>
              <a:spcBef>
                <a:spcPct val="43750"/>
              </a:spcBef>
              <a:spcAft>
                <a:spcPct val="43750"/>
              </a:spcAft>
            </a:pPr>
            <a:r>
              <a:rPr dirty="0"/>
              <a:t>Now all three formulas run at the same time. Reducing your load time to 3 seconds. Concurrent is a great way to avoid long delays from asynchronous calls.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OnStart and OnVisible are part of your toolkit for building great apps, but from a performance point of view, they can have a major impact.</a:t>
            </a:r>
          </a:p>
          <a:p>
            <a:endParaRPr/>
          </a:p>
          <a:p>
            <a:pPr lvl="1" indent="-285750">
              <a:spcBef>
                <a:spcPct val="43750"/>
              </a:spcBef>
              <a:spcAft>
                <a:spcPct val="43750"/>
              </a:spcAft>
              <a:buChar char="•"/>
            </a:pPr>
            <a:r>
              <a:t>OnStart - This is an app-level property. Formulas in this property are run once, when the app starts, and never again. All of the formulas must process before the app opens. This is often used to initialize data that you will need throughout the app.</a:t>
            </a:r>
          </a:p>
          <a:p>
            <a:endParaRPr/>
          </a:p>
          <a:p>
            <a:pPr lvl="1" indent="-285750">
              <a:spcBef>
                <a:spcPct val="43750"/>
              </a:spcBef>
              <a:spcAft>
                <a:spcPct val="43750"/>
              </a:spcAft>
              <a:buChar char="•"/>
            </a:pPr>
            <a:r>
              <a:t>OnVisible - This is a per-screen property. Formulas in this property are run every time a user navigates to the screen. The screen will render before the formula is finished processing.</a:t>
            </a:r>
          </a:p>
          <a:p>
            <a:endParaRPr/>
          </a:p>
          <a:p>
            <a:pPr>
              <a:spcBef>
                <a:spcPct val="43750"/>
              </a:spcBef>
              <a:spcAft>
                <a:spcPct val="43750"/>
              </a:spcAft>
            </a:pPr>
            <a:r>
              <a:t>From a performance perspective, the key consideration is when the code runs. Once, when the app starts, or every time a screen is shown. The collection for departments from earlier in this module is a great example. That code loads in the OnStart property of the app. This means it was loaded once and then always available. If you moved that code from OnStart to OnVisible, you would lose the advantage of the collection. If the formula was in the OnVisible property, each time the user navigated to the screen the data source would be queried. In that case, it would perform just as well to leave the code in the drop down.</a:t>
            </a:r>
          </a:p>
          <a:p>
            <a:endParaRPr/>
          </a:p>
          <a:p>
            <a:pPr>
              <a:spcBef>
                <a:spcPct val="43750"/>
              </a:spcBef>
              <a:spcAft>
                <a:spcPct val="43750"/>
              </a:spcAft>
            </a:pPr>
            <a:r>
              <a:t>This doesn't mean you should not use OnVisible. OnVisible is great for formulas that pertain to the current screen that you need to run. Additionally, OnVisible is non-blocking, so your users don't have to wait on the formula to complete to view the screen, which reduces the amount of that user needs to view a blank screen.</a:t>
            </a:r>
          </a:p>
          <a:p>
            <a:endParaRPr/>
          </a:p>
          <a:p>
            <a:pPr>
              <a:spcBef>
                <a:spcPct val="43750"/>
              </a:spcBef>
              <a:spcAft>
                <a:spcPct val="43750"/>
              </a:spcAft>
            </a:pPr>
            <a:r>
              <a:t>In most apps, you use a mixture of OnStart and OnVisible to get the optimal experience.</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20000"/>
          </a:bodyPr>
          <a:lstStyle/>
          <a:p>
            <a:pPr algn="l"/>
            <a:r>
              <a:rPr lang="en-US" b="1" i="0" dirty="0">
                <a:solidFill>
                  <a:srgbClr val="171717"/>
                </a:solidFill>
                <a:effectLst/>
                <a:latin typeface="Segoe UI" panose="020B0502040204020203" pitchFamily="34" charset="0"/>
              </a:rPr>
              <a:t>Testing and troubleshooting your app</a:t>
            </a:r>
          </a:p>
          <a:p>
            <a:pPr algn="l">
              <a:buFont typeface="Arial" panose="020B0604020202020204" pitchFamily="34" charset="0"/>
              <a:buChar char="•"/>
            </a:pPr>
            <a:r>
              <a:rPr lang="en-US" b="0" i="0" dirty="0">
                <a:effectLst/>
                <a:latin typeface="Segoe UI" panose="020B0502040204020203" pitchFamily="34" charset="0"/>
              </a:rPr>
              <a:t>10 minutes</a:t>
            </a:r>
          </a:p>
          <a:p>
            <a:pPr algn="l"/>
            <a:r>
              <a:rPr lang="en-US" b="0" i="0" dirty="0">
                <a:solidFill>
                  <a:srgbClr val="171717"/>
                </a:solidFill>
                <a:effectLst/>
                <a:latin typeface="Segoe UI" panose="020B0502040204020203" pitchFamily="34" charset="0"/>
              </a:rPr>
              <a:t>Now that you have learned about performance bottlenecks and some of the ways to mitigate them this unit will discuss testing techniques. These techniques are a combination of guidance, techniques, and discovery that apply both to performance testing and general debugging.</a:t>
            </a:r>
          </a:p>
          <a:p>
            <a:pPr>
              <a:spcBef>
                <a:spcPct val="43750"/>
              </a:spcBef>
              <a:spcAft>
                <a:spcPct val="43750"/>
              </a:spcAft>
            </a:pPr>
            <a:endParaRPr lang="en-US" dirty="0"/>
          </a:p>
          <a:p>
            <a:pPr>
              <a:spcBef>
                <a:spcPct val="43750"/>
              </a:spcBef>
              <a:spcAft>
                <a:spcPct val="43750"/>
              </a:spcAft>
            </a:pPr>
            <a:r>
              <a:rPr dirty="0"/>
              <a:t>When it comes to working with data connections for retrieving or uploading data, hard numbers are helpful. In Power Apps, you can use a variable and a Timer control to capture how long your formula takes to run. The following scenario will show you how.</a:t>
            </a:r>
          </a:p>
          <a:p>
            <a:endParaRPr dirty="0"/>
          </a:p>
          <a:p>
            <a:pPr>
              <a:spcBef>
                <a:spcPct val="43750"/>
              </a:spcBef>
              <a:spcAft>
                <a:spcPct val="43750"/>
              </a:spcAft>
            </a:pPr>
            <a:r>
              <a:rPr dirty="0"/>
              <a:t>Assume you have a Button with the </a:t>
            </a:r>
            <a:r>
              <a:rPr b="1" dirty="0" err="1"/>
              <a:t>OnSelect</a:t>
            </a:r>
            <a:r>
              <a:rPr dirty="0"/>
              <a:t> property set to the following:</a:t>
            </a:r>
          </a:p>
          <a:p>
            <a:endParaRPr dirty="0"/>
          </a:p>
          <a:p>
            <a:pPr lvl="1" indent="-285750">
              <a:buAutoNum type="arabicPeriod"/>
            </a:pPr>
            <a:r>
              <a:rPr dirty="0"/>
              <a:t>Modify that formula to the following to add a variable that you will use to Start and Stop the timer.</a:t>
            </a:r>
          </a:p>
          <a:p>
            <a:endParaRPr dirty="0"/>
          </a:p>
          <a:p>
            <a:pPr lvl="1" indent="-285750">
              <a:spcBef>
                <a:spcPct val="43750"/>
              </a:spcBef>
              <a:spcAft>
                <a:spcPct val="43750"/>
              </a:spcAft>
              <a:buAutoNum type="arabicPeriod" startAt="2"/>
            </a:pPr>
            <a:r>
              <a:rPr dirty="0"/>
              <a:t>You will see an error about Timer1 because you have not added it to the app yet. You can ignore the error until you complete the next step.</a:t>
            </a:r>
          </a:p>
          <a:p>
            <a:endParaRPr dirty="0"/>
          </a:p>
          <a:p>
            <a:pPr lvl="1" indent="-285750">
              <a:spcBef>
                <a:spcPct val="43750"/>
              </a:spcBef>
              <a:spcAft>
                <a:spcPct val="43750"/>
              </a:spcAft>
              <a:buAutoNum type="arabicPeriod" startAt="2"/>
            </a:pPr>
            <a:r>
              <a:rPr dirty="0"/>
              <a:t>To capture exactly how long that formula takes, you will need to first add a </a:t>
            </a:r>
            <a:r>
              <a:rPr b="1" dirty="0"/>
              <a:t>Timer</a:t>
            </a:r>
            <a:r>
              <a:rPr dirty="0"/>
              <a:t> control to your app and make sure that it is named Timer1. The Timer control is on the </a:t>
            </a:r>
            <a:r>
              <a:rPr b="1" dirty="0"/>
              <a:t>Insert</a:t>
            </a:r>
            <a:r>
              <a:rPr dirty="0"/>
              <a:t> menu under </a:t>
            </a:r>
            <a:r>
              <a:rPr b="1" dirty="0"/>
              <a:t>Input</a:t>
            </a:r>
            <a:r>
              <a:rPr dirty="0"/>
              <a:t>.</a:t>
            </a:r>
          </a:p>
          <a:p>
            <a:endParaRPr dirty="0"/>
          </a:p>
          <a:p>
            <a:pPr lvl="1" indent="-285750">
              <a:spcBef>
                <a:spcPct val="43750"/>
              </a:spcBef>
              <a:spcAft>
                <a:spcPct val="43750"/>
              </a:spcAft>
              <a:buAutoNum type="arabicPeriod" startAt="2"/>
            </a:pPr>
            <a:r>
              <a:rPr dirty="0"/>
              <a:t>For the </a:t>
            </a:r>
            <a:r>
              <a:rPr b="1" dirty="0"/>
              <a:t>Timer</a:t>
            </a:r>
            <a:r>
              <a:rPr dirty="0"/>
              <a:t> control, set the </a:t>
            </a:r>
            <a:r>
              <a:rPr b="1" dirty="0"/>
              <a:t>Start</a:t>
            </a:r>
            <a:r>
              <a:rPr dirty="0"/>
              <a:t> property to the following: </a:t>
            </a:r>
            <a:r>
              <a:rPr dirty="0" err="1"/>
              <a:t>varTimerStart</a:t>
            </a:r>
            <a:r>
              <a:rPr dirty="0"/>
              <a:t>.</a:t>
            </a:r>
          </a:p>
          <a:p>
            <a:endParaRPr dirty="0"/>
          </a:p>
          <a:p>
            <a:pPr lvl="1" indent="-285750">
              <a:spcBef>
                <a:spcPct val="43750"/>
              </a:spcBef>
              <a:spcAft>
                <a:spcPct val="43750"/>
              </a:spcAft>
              <a:buAutoNum type="arabicPeriod" startAt="2"/>
            </a:pPr>
            <a:r>
              <a:rPr dirty="0"/>
              <a:t>Now insert a </a:t>
            </a:r>
            <a:r>
              <a:rPr b="1" dirty="0"/>
              <a:t>Label</a:t>
            </a:r>
            <a:r>
              <a:rPr dirty="0"/>
              <a:t> control to display the time.</a:t>
            </a:r>
          </a:p>
          <a:p>
            <a:endParaRPr dirty="0"/>
          </a:p>
          <a:p>
            <a:pPr lvl="1" indent="-285750">
              <a:spcBef>
                <a:spcPct val="43750"/>
              </a:spcBef>
              <a:spcAft>
                <a:spcPct val="43750"/>
              </a:spcAft>
              <a:buAutoNum type="arabicPeriod" startAt="2"/>
            </a:pPr>
            <a:r>
              <a:rPr dirty="0"/>
              <a:t>For the </a:t>
            </a:r>
            <a:r>
              <a:rPr b="1" dirty="0"/>
              <a:t>Text</a:t>
            </a:r>
            <a:r>
              <a:rPr dirty="0"/>
              <a:t> property of the </a:t>
            </a:r>
            <a:r>
              <a:rPr b="1" dirty="0"/>
              <a:t>Label</a:t>
            </a:r>
            <a:r>
              <a:rPr dirty="0"/>
              <a:t> control set the formula to the following: Timer1.Value</a:t>
            </a:r>
          </a:p>
          <a:p>
            <a:endParaRPr dirty="0"/>
          </a:p>
          <a:p>
            <a:pPr lvl="1" indent="-285750">
              <a:spcBef>
                <a:spcPct val="43750"/>
              </a:spcBef>
              <a:spcAft>
                <a:spcPct val="43750"/>
              </a:spcAft>
              <a:buAutoNum type="arabicPeriod" startAt="2"/>
            </a:pPr>
            <a:r>
              <a:rPr dirty="0"/>
              <a:t>Now preview the app and click the </a:t>
            </a:r>
            <a:r>
              <a:rPr b="1" dirty="0"/>
              <a:t>Button</a:t>
            </a:r>
            <a:r>
              <a:rPr dirty="0"/>
              <a:t>.</a:t>
            </a:r>
          </a:p>
          <a:p>
            <a:endParaRPr dirty="0"/>
          </a:p>
          <a:p>
            <a:pPr>
              <a:spcBef>
                <a:spcPct val="43750"/>
              </a:spcBef>
              <a:spcAft>
                <a:spcPct val="43750"/>
              </a:spcAft>
            </a:pPr>
            <a:r>
              <a:rPr dirty="0"/>
              <a:t>In your label, you will see how long your collection takes to create in milliseconds.</a:t>
            </a:r>
          </a:p>
          <a:p>
            <a:endParaRPr dirty="0"/>
          </a:p>
          <a:p>
            <a:pPr>
              <a:spcBef>
                <a:spcPct val="43750"/>
              </a:spcBef>
              <a:spcAft>
                <a:spcPct val="43750"/>
              </a:spcAft>
            </a:pPr>
            <a:r>
              <a:rPr dirty="0"/>
              <a:t>This works well for when you want to understand exactly how long a specific query is taking. You could log this data to a different collection and then average the numbers to determine how long it takes. You can also apply this concept to submitting data. Remember to test not only from your local computer but from all of the scenarios for your user's environments.</a:t>
            </a:r>
            <a:endParaRPr lang="en-US" dirty="0"/>
          </a:p>
          <a:p>
            <a:pPr algn="l"/>
            <a:r>
              <a:rPr lang="en-US" b="1" i="0" dirty="0">
                <a:solidFill>
                  <a:srgbClr val="171717"/>
                </a:solidFill>
                <a:effectLst/>
                <a:latin typeface="Segoe UI" panose="020B0502040204020203" pitchFamily="34" charset="0"/>
              </a:rPr>
              <a:t>Test where your users will use the app</a:t>
            </a:r>
          </a:p>
          <a:p>
            <a:pPr algn="l"/>
            <a:r>
              <a:rPr lang="en-US" b="0" i="0" dirty="0">
                <a:solidFill>
                  <a:srgbClr val="171717"/>
                </a:solidFill>
                <a:effectLst/>
                <a:latin typeface="Segoe UI" panose="020B0502040204020203" pitchFamily="34" charset="0"/>
              </a:rPr>
              <a:t>This is more advice than technique. For most app builders the best place to run an app is from the local PC they use to build the app. Testing from that machine generally gives the best case results but may not match your user's experience. Far too often they forget to test the way the user will run the app. For example, if you are going to build a mobile app that runs over a cellular network then make sure your testing includes the same. Understanding the smaller form factor of the mobile device and the latency of a varying internet connection needs to factor into your app's design. The previous timer testing method is great here. Compare the app's query or upload performance between your PC, your mobile phone on Wi-Fi, and your mobile phone on cellular data. Determine if you are satisfied with all three scenarios or if you need to optimize your app for the slower network.</a:t>
            </a:r>
          </a:p>
          <a:p>
            <a:pPr algn="l"/>
            <a:r>
              <a:rPr lang="en-US" b="1" i="0" dirty="0">
                <a:solidFill>
                  <a:srgbClr val="171717"/>
                </a:solidFill>
                <a:effectLst/>
                <a:latin typeface="Segoe UI" panose="020B0502040204020203" pitchFamily="34" charset="0"/>
              </a:rPr>
              <a:t>Use labels to help with testing</a:t>
            </a:r>
          </a:p>
          <a:p>
            <a:pPr algn="l"/>
            <a:r>
              <a:rPr lang="en-US" b="0" i="0" dirty="0">
                <a:solidFill>
                  <a:srgbClr val="171717"/>
                </a:solidFill>
                <a:effectLst/>
                <a:latin typeface="Segoe UI" panose="020B0502040204020203" pitchFamily="34" charset="0"/>
              </a:rPr>
              <a:t>As your app incorporates more complex logic and more behind the scenes variables to facilitate that logic consider using label controls as part of your testing toolkit. Simply adding a label to the screen that displays the value of the variable can go a long way to helping you understand why your app is or is not doing something. You can use this during the building and testing phase. When your app is live, you can add additional functionality for hiding and showing these troubleshooting tools.</a:t>
            </a:r>
          </a:p>
          <a:p>
            <a:pPr algn="l"/>
            <a:r>
              <a:rPr lang="en-US" b="0" i="0" dirty="0">
                <a:solidFill>
                  <a:srgbClr val="171717"/>
                </a:solidFill>
                <a:effectLst/>
                <a:latin typeface="Segoe UI" panose="020B0502040204020203" pitchFamily="34" charset="0"/>
              </a:rPr>
              <a:t>While you are in the Power Apps Studio you can also select </a:t>
            </a:r>
            <a:r>
              <a:rPr lang="en-US" b="1" i="0" dirty="0">
                <a:solidFill>
                  <a:srgbClr val="171717"/>
                </a:solidFill>
                <a:effectLst/>
                <a:latin typeface="Segoe UI" panose="020B0502040204020203" pitchFamily="34" charset="0"/>
              </a:rPr>
              <a:t>File</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Variables</a:t>
            </a:r>
            <a:r>
              <a:rPr lang="en-US" b="0" i="0" dirty="0">
                <a:solidFill>
                  <a:srgbClr val="171717"/>
                </a:solidFill>
                <a:effectLst/>
                <a:latin typeface="Segoe UI" panose="020B0502040204020203" pitchFamily="34" charset="0"/>
              </a:rPr>
              <a:t> to see all of your variables, their values, where they were created, and where they are used in the app.</a:t>
            </a:r>
          </a:p>
          <a:p>
            <a:pPr algn="l"/>
            <a:r>
              <a:rPr lang="en-US" b="0" i="0" dirty="0">
                <a:solidFill>
                  <a:srgbClr val="171717"/>
                </a:solidFill>
                <a:effectLst/>
                <a:latin typeface="Segoe UI" panose="020B0502040204020203" pitchFamily="34" charset="0"/>
              </a:rPr>
              <a:t>Another way to use labels during the build process is to add a label to the welcome screen where you manually display a version number. Power Apps caches your app to optimize your experience. When you are publishing repetitively, like when customizing a SharePoint form, it can be confusing to know which version of the form you are seeing as you may see a cached version. By simply adding a label with v1 or v2 in the corner, you will always be able to check the version.</a:t>
            </a:r>
          </a:p>
          <a:p>
            <a:pPr algn="l"/>
            <a:r>
              <a:rPr lang="en-US" b="1" i="0" dirty="0">
                <a:solidFill>
                  <a:srgbClr val="171717"/>
                </a:solidFill>
                <a:effectLst/>
                <a:latin typeface="Segoe UI" panose="020B0502040204020203" pitchFamily="34" charset="0"/>
              </a:rPr>
              <a:t>Preview versus Published apps</a:t>
            </a:r>
          </a:p>
          <a:p>
            <a:pPr algn="l"/>
            <a:r>
              <a:rPr lang="en-US" b="0" i="0" dirty="0">
                <a:solidFill>
                  <a:srgbClr val="171717"/>
                </a:solidFill>
                <a:effectLst/>
                <a:latin typeface="Segoe UI" panose="020B0502040204020203" pitchFamily="34" charset="0"/>
              </a:rPr>
              <a:t>Using the preview capability of the Power Apps Studio gives you great insight into how your app will run when you publish it. But sometimes you may find some inconsistency due to cache or other things your local PC is doing versus what the published app will do in the player. Always remember to test your app after published, in a manner that is consistent with how the user will use the app.</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Now that you have learned about testing from within the app you need to look at actual network calls and performance. To do this you can use your browsers built-in developer tools, Ctrl+Shift+I in Chrome or F12 in Edge/IE, or a third-party tool like Fiddler. This will allow you to view the individual network calls made by your app and view details, such as time that each call takes. From a performance point of view, this can be valuable.</a:t>
            </a:r>
          </a:p>
          <a:p>
            <a:endParaRPr/>
          </a:p>
          <a:p>
            <a:pPr>
              <a:spcBef>
                <a:spcPct val="43750"/>
              </a:spcBef>
              <a:spcAft>
                <a:spcPct val="43750"/>
              </a:spcAft>
            </a:pPr>
            <a:r>
              <a:t>One example of a way you can use this is to determine if performance slowness, as measured by the Timer control from the previous example, is within your app, the network, or the data source. By using the Developer Tools in Microsoft Edge, you can see the breakdown of the query that took 1.55 seconds in Power Apps.</a:t>
            </a:r>
          </a:p>
          <a:p>
            <a:endParaRPr/>
          </a:p>
          <a:p>
            <a:pPr>
              <a:spcBef>
                <a:spcPct val="43750"/>
              </a:spcBef>
              <a:spcAft>
                <a:spcPct val="43750"/>
              </a:spcAft>
            </a:pPr>
            <a:r>
              <a:t>By hovering over the query in the bottom right of the screen, you can see the time breakdown as follows.</a:t>
            </a:r>
          </a:p>
          <a:p>
            <a:endParaRPr/>
          </a:p>
          <a:p>
            <a:pPr>
              <a:spcBef>
                <a:spcPct val="43750"/>
              </a:spcBef>
              <a:spcAft>
                <a:spcPct val="43750"/>
              </a:spcAft>
            </a:pPr>
            <a:r>
              <a:t>In this instance, most of the time was spent waiting on the data source to filter the data and respond. This tells you that you cannot make the call faster by changing the app. Instead, you would need to focus on refining the query or speeding up the data source.</a:t>
            </a:r>
          </a:p>
          <a:p>
            <a:endParaRPr/>
          </a:p>
          <a:p>
            <a:pPr>
              <a:spcBef>
                <a:spcPct val="43750"/>
              </a:spcBef>
              <a:spcAft>
                <a:spcPct val="43750"/>
              </a:spcAft>
            </a:pPr>
            <a:r>
              <a:t>This level of information can be overwhelming at first but don't try to learn the whole interface of the developer tools, instead, concentrate on just the pieces you need like the network timelines.</a:t>
            </a:r>
          </a:p>
          <a:p>
            <a:endParaRPr/>
          </a:p>
          <a:p>
            <a:pPr>
              <a:spcBef>
                <a:spcPct val="43750"/>
              </a:spcBef>
              <a:spcAft>
                <a:spcPct val="43750"/>
              </a:spcAft>
            </a:pPr>
            <a:r>
              <a:t>Additionally, you can use the developer tools to get more details about error messages returned in the app or a stronger indication where connectivity issues are occurring.</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In your app, you can use variables. Variables allow you to store information that you need to reference in your app temporarily. Examples where you can use them include to keep a running count or list of information, to dynamically manipulate controls, to optimize performance, or other scenarios where you need to store information temporarily. Variables are a key driver for imperative logic in Power Apps because they allow you to "build the sandwich" piece by piece.</a:t>
            </a:r>
          </a:p>
          <a:p>
            <a:endParaRPr dirty="0"/>
          </a:p>
          <a:p>
            <a:pPr>
              <a:spcBef>
                <a:spcPct val="43750"/>
              </a:spcBef>
              <a:spcAft>
                <a:spcPct val="43750"/>
              </a:spcAft>
            </a:pPr>
            <a:r>
              <a:rPr dirty="0"/>
              <a:t>To support you in these needs, Power Apps has three different types of variables.</a:t>
            </a:r>
          </a:p>
          <a:p>
            <a:endParaRPr dirty="0"/>
          </a:p>
          <a:p>
            <a:pPr lvl="1" indent="-285750">
              <a:spcBef>
                <a:spcPct val="43750"/>
              </a:spcBef>
              <a:spcAft>
                <a:spcPct val="43750"/>
              </a:spcAft>
              <a:buChar char="•"/>
            </a:pPr>
            <a:r>
              <a:rPr b="1" dirty="0"/>
              <a:t>Global variables</a:t>
            </a:r>
            <a:r>
              <a:rPr dirty="0"/>
              <a:t> -- The most traditional type of variable. You use the </a:t>
            </a:r>
            <a:r>
              <a:rPr b="1" dirty="0"/>
              <a:t>Set</a:t>
            </a:r>
            <a:r>
              <a:rPr dirty="0"/>
              <a:t> function to create and set its value. Then you can reference its values anywhere within your app. A common use is to store a user's DisplayName when the app loads and then reference the variable throughout the app.</a:t>
            </a:r>
          </a:p>
          <a:p>
            <a:endParaRPr dirty="0"/>
          </a:p>
          <a:p>
            <a:pPr lvl="1" indent="-285750">
              <a:spcBef>
                <a:spcPct val="43750"/>
              </a:spcBef>
              <a:spcAft>
                <a:spcPct val="43750"/>
              </a:spcAft>
              <a:buChar char="•"/>
            </a:pPr>
            <a:r>
              <a:rPr b="1" dirty="0"/>
              <a:t>Context variables</a:t>
            </a:r>
            <a:r>
              <a:rPr dirty="0"/>
              <a:t> -- A context variable is only available on the screen where you create it using the </a:t>
            </a:r>
            <a:r>
              <a:rPr b="1" dirty="0" err="1"/>
              <a:t>UpdateContext</a:t>
            </a:r>
            <a:r>
              <a:rPr dirty="0"/>
              <a:t> function. Context variables are commonly used for functionality that controls a pop-up screen, for example, where you want to use the same variable name on multiple screens but maintain the value separately.</a:t>
            </a:r>
          </a:p>
          <a:p>
            <a:endParaRPr dirty="0"/>
          </a:p>
          <a:p>
            <a:pPr lvl="1" indent="-285750">
              <a:spcBef>
                <a:spcPct val="43750"/>
              </a:spcBef>
              <a:spcAft>
                <a:spcPct val="43750"/>
              </a:spcAft>
              <a:buChar char="•"/>
            </a:pPr>
            <a:r>
              <a:rPr b="1" dirty="0"/>
              <a:t>Collections</a:t>
            </a:r>
            <a:r>
              <a:rPr dirty="0"/>
              <a:t> -- A collection is a special type of variable for storing a table of data. You can create the collection manually or by loading another data sources table into it. Collections are available throughout your app, like global variables, and they are created using the </a:t>
            </a:r>
            <a:r>
              <a:rPr b="1" dirty="0"/>
              <a:t>Collect</a:t>
            </a:r>
            <a:r>
              <a:rPr dirty="0"/>
              <a:t> or </a:t>
            </a:r>
            <a:r>
              <a:rPr b="1" dirty="0" err="1"/>
              <a:t>ClearCollect</a:t>
            </a:r>
            <a:r>
              <a:rPr dirty="0"/>
              <a:t> function.</a:t>
            </a:r>
          </a:p>
          <a:p>
            <a:endParaRPr dirty="0"/>
          </a:p>
          <a:p>
            <a:pPr>
              <a:spcBef>
                <a:spcPct val="43750"/>
              </a:spcBef>
              <a:spcAft>
                <a:spcPct val="43750"/>
              </a:spcAft>
            </a:pPr>
            <a:r>
              <a:rPr dirty="0"/>
              <a:t>When choosing which type of variable to use, consider where you will use it and the structure of the data you want to store. When in doubt, use a global variable as it has the most flexibility.</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How all of the variable types are the same</a:t>
            </a:r>
          </a:p>
          <a:p>
            <a:pPr algn="l"/>
            <a:r>
              <a:rPr lang="en-US" b="0" i="0" dirty="0">
                <a:solidFill>
                  <a:srgbClr val="171717"/>
                </a:solidFill>
                <a:effectLst/>
                <a:latin typeface="Segoe UI" panose="020B0502040204020203" pitchFamily="34" charset="0"/>
              </a:rPr>
              <a:t>With Power Apps, variables are easy to use. You do not have to initialize, declare, or type a variable. You create the variable with the appropriate function, and Power Apps does the rest. When you assign the value to a variable Power Apps will automatically determine the type.</a:t>
            </a:r>
          </a:p>
          <a:p>
            <a:pPr algn="l"/>
            <a:r>
              <a:rPr lang="en-US" b="0" i="0" dirty="0">
                <a:solidFill>
                  <a:srgbClr val="171717"/>
                </a:solidFill>
                <a:effectLst/>
                <a:latin typeface="Segoe UI" panose="020B0502040204020203" pitchFamily="34" charset="0"/>
              </a:rPr>
              <a:t>It is also important to note if you are new to variables that variables are temporary and only available to the current user in their current session. When the user closes Power Apps, all of the information stored in variables is no longer available. If you need to store information for use later or by other users, then you will need to write that information to a data source. Variables are temporary by nature.</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talk about Building a data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926036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gn="l"/>
            <a:r>
              <a:rPr lang="en-US" b="0" i="0" dirty="0">
                <a:solidFill>
                  <a:srgbClr val="171717"/>
                </a:solidFill>
                <a:effectLst/>
                <a:latin typeface="Segoe UI" panose="020B0502040204020203" pitchFamily="34" charset="0"/>
              </a:rPr>
              <a:t>As you start to build complex apps with Power Apps, one concept that you will need to become familiar with is relating data. Relating data is when you create a connection between two different data sources. An example is a travel expense app where you want to have one record for the trip and then one or more records for the individual expenses like food and lodging.</a:t>
            </a:r>
          </a:p>
          <a:p>
            <a:pPr algn="l"/>
            <a:r>
              <a:rPr lang="en-US" b="0" i="0" dirty="0">
                <a:solidFill>
                  <a:srgbClr val="171717"/>
                </a:solidFill>
                <a:effectLst/>
                <a:latin typeface="Segoe UI" panose="020B0502040204020203" pitchFamily="34" charset="0"/>
              </a:rPr>
              <a:t>The following table is an example of storing all of the expense data in one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entity.</a:t>
            </a:r>
          </a:p>
          <a:p>
            <a:pPr>
              <a:spcBef>
                <a:spcPct val="43750"/>
              </a:spcBef>
              <a:spcAft>
                <a:spcPct val="43750"/>
              </a:spcAft>
            </a:pPr>
            <a:endParaRPr lang="en-US" dirty="0"/>
          </a:p>
          <a:p>
            <a:pPr algn="l"/>
            <a:r>
              <a:rPr lang="en-US" b="0" i="0" dirty="0">
                <a:solidFill>
                  <a:srgbClr val="171717"/>
                </a:solidFill>
                <a:effectLst/>
                <a:latin typeface="Segoe UI" panose="020B0502040204020203" pitchFamily="34" charset="0"/>
              </a:rPr>
              <a:t>The example above shows that there is numerous redundant data because each row has all of the information for the entire trip. A better way to store this data would be with parent and child tables, and then create a relationship between the two entities. The next example shows what the two entities would look like.</a:t>
            </a:r>
          </a:p>
          <a:p>
            <a:pPr algn="l"/>
            <a:r>
              <a:rPr lang="en-US" b="0" i="0" dirty="0">
                <a:solidFill>
                  <a:srgbClr val="171717"/>
                </a:solidFill>
                <a:effectLst/>
                <a:latin typeface="Segoe UI" panose="020B0502040204020203" pitchFamily="34" charset="0"/>
              </a:rPr>
              <a:t>First, the parent table with only one entry per trip.</a:t>
            </a:r>
          </a:p>
          <a:p>
            <a:pPr>
              <a:spcBef>
                <a:spcPct val="43750"/>
              </a:spcBef>
              <a:spcAft>
                <a:spcPct val="43750"/>
              </a:spcAft>
            </a:pPr>
            <a:endParaRPr lang="en-US" dirty="0"/>
          </a:p>
          <a:p>
            <a:pPr algn="l"/>
            <a:r>
              <a:rPr lang="en-US" b="0" i="0" dirty="0">
                <a:solidFill>
                  <a:srgbClr val="171717"/>
                </a:solidFill>
                <a:effectLst/>
                <a:latin typeface="Segoe UI" panose="020B0502040204020203" pitchFamily="34" charset="0"/>
              </a:rPr>
              <a:t>The example above shows that there is numerous redundant data because each row has all of the information for the entire trip. A better way to store this data would be with parent and child tables, and then create a relationship between the two entities. The next example shows what the two entities would look like.</a:t>
            </a:r>
          </a:p>
          <a:p>
            <a:pPr algn="l"/>
            <a:r>
              <a:rPr lang="en-US" b="0" i="0" dirty="0">
                <a:solidFill>
                  <a:srgbClr val="171717"/>
                </a:solidFill>
                <a:effectLst/>
                <a:latin typeface="Segoe UI" panose="020B0502040204020203" pitchFamily="34" charset="0"/>
              </a:rPr>
              <a:t>First, the parent table with only one entry per trip.</a:t>
            </a:r>
          </a:p>
          <a:p>
            <a:pPr>
              <a:spcBef>
                <a:spcPct val="43750"/>
              </a:spcBef>
              <a:spcAft>
                <a:spcPct val="43750"/>
              </a:spcAft>
            </a:pPr>
            <a:endParaRPr lang="en-US" dirty="0"/>
          </a:p>
          <a:p>
            <a:pPr algn="l"/>
            <a:r>
              <a:rPr lang="en-US" b="0" i="0" dirty="0">
                <a:solidFill>
                  <a:srgbClr val="171717"/>
                </a:solidFill>
                <a:effectLst/>
                <a:latin typeface="Segoe UI" panose="020B0502040204020203" pitchFamily="34" charset="0"/>
              </a:rPr>
              <a:t>Here you see one entry for each expense. There is also a new column for </a:t>
            </a:r>
            <a:r>
              <a:rPr lang="en-US" b="0" i="0" dirty="0" err="1">
                <a:solidFill>
                  <a:srgbClr val="171717"/>
                </a:solidFill>
                <a:effectLst/>
                <a:latin typeface="Segoe UI" panose="020B0502040204020203" pitchFamily="34" charset="0"/>
              </a:rPr>
              <a:t>TripID</a:t>
            </a:r>
            <a:r>
              <a:rPr lang="en-US" b="0" i="0" dirty="0">
                <a:solidFill>
                  <a:srgbClr val="171717"/>
                </a:solidFill>
                <a:effectLst/>
                <a:latin typeface="Segoe UI" panose="020B0502040204020203" pitchFamily="34" charset="0"/>
              </a:rPr>
              <a:t>. This column creates the relationship by specifying the record ID of the parent record. This allows you to query the details of the associated trip.</a:t>
            </a:r>
          </a:p>
          <a:p>
            <a:pPr algn="l"/>
            <a:r>
              <a:rPr lang="en-US" b="0" i="0" dirty="0">
                <a:solidFill>
                  <a:srgbClr val="171717"/>
                </a:solidFill>
                <a:effectLst/>
                <a:latin typeface="Segoe UI" panose="020B0502040204020203" pitchFamily="34" charset="0"/>
              </a:rPr>
              <a:t>When building relationships, it is also possible to relate data from two different data sources. An example of this is storing customer information in a CRM system, such as Dynamics 365, and then using that information as part of a SharePoint list for sales regions. With Power Apps, the setup and design of referencing the ID of the customer in Dynamics 365 from your SharePoint list works the same. This is one of the many benefits of Power Apps, connecting to multiple data sources from within one app is seamless.</a:t>
            </a:r>
          </a:p>
          <a:p>
            <a:pPr algn="l"/>
            <a:r>
              <a:rPr lang="en-US" b="1" i="0" dirty="0">
                <a:solidFill>
                  <a:srgbClr val="171717"/>
                </a:solidFill>
                <a:effectLst/>
                <a:latin typeface="Segoe UI" panose="020B0502040204020203" pitchFamily="34" charset="0"/>
              </a:rPr>
              <a:t> Note</a:t>
            </a:r>
          </a:p>
          <a:p>
            <a:pPr algn="l"/>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can define relationships using Lookup columns, creating the structure and connecting the tables for you. This is outside the scope of this primer on relationships but worth noting as you consider data sources.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https://docs.microsoft.com/en-us/learn/modules/work-with-relational-data-powerapps-canvas-app/2-work-with-relationships</a:t>
            </a:r>
          </a:p>
          <a:p>
            <a:endParaRPr lang="en-US" dirty="0"/>
          </a:p>
          <a:p>
            <a:r>
              <a:rPr lang="en-US" dirty="0"/>
              <a:t>https://docs.microsoft.com/en-us/learn/modules/work-with-relational-data-powerapps-canvas-app/3-cds-for-apps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54799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ct val="43750"/>
              </a:spcBef>
              <a:spcAft>
                <a:spcPct val="43750"/>
              </a:spcAft>
            </a:pPr>
            <a:r>
              <a:rPr dirty="0"/>
              <a:t>Before you choose your data source in Power Apps, it's important to understand delegation. By using delegation, Power Apps optimizes its interaction with data sources to minimize the amount of transferred data. Put more simply, Power Apps uses delegation to offload the processing (which includes filtering, searching, and sorting) of data to the data source when available. Delegable processing is dependent on the data source and function being utilized. If you have a lot of data and need to rely on the back-end data source for operations such as filtering, then you might want to consider moving (or replicating) your data into an environment (such as Common Data Service) that works well with delegation. To replicate your data from a different source, you can use the Data Integrator to move data into Common Data Service.</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Delegation in action</a:t>
            </a:r>
          </a:p>
          <a:p>
            <a:pPr algn="l"/>
            <a:r>
              <a:rPr lang="en-US" b="0" i="0" dirty="0">
                <a:solidFill>
                  <a:srgbClr val="171717"/>
                </a:solidFill>
                <a:effectLst/>
                <a:latin typeface="Segoe UI" panose="020B0502040204020203" pitchFamily="34" charset="0"/>
              </a:rPr>
              <a:t>There’s an example to help you understand delegation. You have a list of 5,000 projects stored in SharePoint. The </a:t>
            </a:r>
            <a:r>
              <a:rPr lang="en-US" b="1" i="0" dirty="0" err="1">
                <a:solidFill>
                  <a:srgbClr val="171717"/>
                </a:solidFill>
                <a:effectLst/>
                <a:latin typeface="Segoe UI" panose="020B0502040204020203" pitchFamily="34" charset="0"/>
              </a:rPr>
              <a:t>ProjectStatus</a:t>
            </a:r>
            <a:r>
              <a:rPr lang="en-US" b="0" i="0" dirty="0">
                <a:solidFill>
                  <a:srgbClr val="171717"/>
                </a:solidFill>
                <a:effectLst/>
                <a:latin typeface="Segoe UI" panose="020B0502040204020203" pitchFamily="34" charset="0"/>
              </a:rPr>
              <a:t> column stores the values </a:t>
            </a:r>
            <a:r>
              <a:rPr lang="en-US" b="1" i="0" dirty="0">
                <a:solidFill>
                  <a:srgbClr val="171717"/>
                </a:solidFill>
                <a:effectLst/>
                <a:latin typeface="Segoe UI" panose="020B0502040204020203" pitchFamily="34" charset="0"/>
              </a:rPr>
              <a:t>Active</a:t>
            </a:r>
            <a:r>
              <a:rPr lang="en-US" b="0" i="0" dirty="0">
                <a:solidFill>
                  <a:srgbClr val="171717"/>
                </a:solidFill>
                <a:effectLst/>
                <a:latin typeface="Segoe UI" panose="020B0502040204020203" pitchFamily="34" charset="0"/>
              </a:rPr>
              <a:t> or </a:t>
            </a:r>
            <a:r>
              <a:rPr lang="en-US" b="1" i="0" dirty="0">
                <a:solidFill>
                  <a:srgbClr val="171717"/>
                </a:solidFill>
                <a:effectLst/>
                <a:latin typeface="Segoe UI" panose="020B0502040204020203" pitchFamily="34" charset="0"/>
              </a:rPr>
              <a:t>Inactive</a:t>
            </a:r>
            <a:r>
              <a:rPr lang="en-US" b="0" i="0" dirty="0">
                <a:solidFill>
                  <a:srgbClr val="171717"/>
                </a:solidFill>
                <a:effectLst/>
                <a:latin typeface="Segoe UI" panose="020B0502040204020203" pitchFamily="34" charset="0"/>
              </a:rPr>
              <a:t>. Half (2,500) of the records are set to each of these values. You could show the list in a gallery and filter it by using this formula.</a:t>
            </a:r>
          </a:p>
          <a:p>
            <a:r>
              <a:rPr lang="en-US" dirty="0">
                <a:effectLst/>
              </a:rPr>
              <a:t>Filter(</a:t>
            </a:r>
            <a:r>
              <a:rPr lang="en-US" dirty="0" err="1">
                <a:effectLst/>
              </a:rPr>
              <a:t>SharePointList</a:t>
            </a:r>
            <a:r>
              <a:rPr lang="en-US" dirty="0">
                <a:effectLst/>
              </a:rPr>
              <a:t>, </a:t>
            </a:r>
            <a:r>
              <a:rPr lang="en-US" dirty="0" err="1">
                <a:effectLst/>
              </a:rPr>
              <a:t>ProjectStatus</a:t>
            </a:r>
            <a:r>
              <a:rPr lang="en-US" dirty="0">
                <a:effectLst/>
              </a:rPr>
              <a:t> = "Active")</a:t>
            </a:r>
          </a:p>
          <a:p>
            <a:pPr algn="l"/>
            <a:r>
              <a:rPr lang="en-US" b="0" i="0" dirty="0">
                <a:solidFill>
                  <a:srgbClr val="171717"/>
                </a:solidFill>
                <a:effectLst/>
                <a:latin typeface="Segoe UI" panose="020B0502040204020203" pitchFamily="34" charset="0"/>
              </a:rPr>
              <a:t>Because the </a:t>
            </a:r>
            <a:r>
              <a:rPr lang="en-US" b="1" i="0" dirty="0">
                <a:solidFill>
                  <a:srgbClr val="171717"/>
                </a:solidFill>
                <a:effectLst/>
                <a:latin typeface="Segoe UI" panose="020B0502040204020203" pitchFamily="34" charset="0"/>
              </a:rPr>
              <a:t>Filter</a:t>
            </a:r>
            <a:r>
              <a:rPr lang="en-US" b="0" i="0" dirty="0">
                <a:solidFill>
                  <a:srgbClr val="171717"/>
                </a:solidFill>
                <a:effectLst/>
                <a:latin typeface="Segoe UI" panose="020B0502040204020203" pitchFamily="34" charset="0"/>
              </a:rPr>
              <a:t> function is delegable to a SharePoint data source, Power Apps would send your formula to SharePoint. SharePoint would process all 5,000 records and return to Power Apps the 2,500 records for which </a:t>
            </a:r>
            <a:r>
              <a:rPr lang="en-US" b="1" i="0" dirty="0" err="1">
                <a:solidFill>
                  <a:srgbClr val="171717"/>
                </a:solidFill>
                <a:effectLst/>
                <a:latin typeface="Segoe UI" panose="020B0502040204020203" pitchFamily="34" charset="0"/>
              </a:rPr>
              <a:t>ProjectStatus</a:t>
            </a:r>
            <a:r>
              <a:rPr lang="en-US" b="0" i="0" dirty="0">
                <a:solidFill>
                  <a:srgbClr val="171717"/>
                </a:solidFill>
                <a:effectLst/>
                <a:latin typeface="Segoe UI" panose="020B0502040204020203" pitchFamily="34" charset="0"/>
              </a:rPr>
              <a:t> is set </a:t>
            </a:r>
            <a:r>
              <a:rPr lang="en-US" b="1" i="0" dirty="0">
                <a:solidFill>
                  <a:srgbClr val="171717"/>
                </a:solidFill>
                <a:effectLst/>
                <a:latin typeface="Segoe UI" panose="020B0502040204020203" pitchFamily="34" charset="0"/>
              </a:rPr>
              <a:t>Active</a:t>
            </a:r>
            <a:r>
              <a:rPr lang="en-US" b="0" i="0" dirty="0">
                <a:solidFill>
                  <a:srgbClr val="171717"/>
                </a:solidFill>
                <a:effectLst/>
                <a:latin typeface="Segoe UI" panose="020B0502040204020203" pitchFamily="34" charset="0"/>
              </a:rPr>
              <a:t>. Those records would all be available in your gallery. In this scenario, Power Apps didn't process any data, and only the matching records were sent from SharePoint to Power Apps, which is efficient.</a:t>
            </a:r>
          </a:p>
          <a:p>
            <a:pPr algn="l"/>
            <a:r>
              <a:rPr lang="en-US" b="1" i="0" dirty="0">
                <a:solidFill>
                  <a:srgbClr val="171717"/>
                </a:solidFill>
                <a:effectLst/>
                <a:latin typeface="Segoe UI" panose="020B0502040204020203" pitchFamily="34" charset="0"/>
              </a:rPr>
              <a:t>When delegation isn't available</a:t>
            </a:r>
          </a:p>
          <a:p>
            <a:pPr algn="l"/>
            <a:r>
              <a:rPr lang="en-US" b="0" i="0" dirty="0">
                <a:solidFill>
                  <a:srgbClr val="171717"/>
                </a:solidFill>
                <a:effectLst/>
                <a:latin typeface="Segoe UI" panose="020B0502040204020203" pitchFamily="34" charset="0"/>
              </a:rPr>
              <a:t>Some functions cannot be delegated to some data sources. An example of a non-delegable action is the </a:t>
            </a:r>
            <a:r>
              <a:rPr lang="en-US" b="1" i="0" dirty="0">
                <a:solidFill>
                  <a:srgbClr val="171717"/>
                </a:solidFill>
                <a:effectLst/>
                <a:latin typeface="Segoe UI" panose="020B0502040204020203" pitchFamily="34" charset="0"/>
              </a:rPr>
              <a:t>Search</a:t>
            </a:r>
            <a:r>
              <a:rPr lang="en-US" b="0" i="0" dirty="0">
                <a:solidFill>
                  <a:srgbClr val="171717"/>
                </a:solidFill>
                <a:effectLst/>
                <a:latin typeface="Segoe UI" panose="020B0502040204020203" pitchFamily="34" charset="0"/>
              </a:rPr>
              <a:t> function against the SharePoint data source. The </a:t>
            </a:r>
            <a:r>
              <a:rPr lang="en-US" b="1" i="0" dirty="0">
                <a:solidFill>
                  <a:srgbClr val="171717"/>
                </a:solidFill>
                <a:effectLst/>
                <a:latin typeface="Segoe UI" panose="020B0502040204020203" pitchFamily="34" charset="0"/>
              </a:rPr>
              <a:t>Search</a:t>
            </a:r>
            <a:r>
              <a:rPr lang="en-US" b="0" i="0" dirty="0">
                <a:solidFill>
                  <a:srgbClr val="171717"/>
                </a:solidFill>
                <a:effectLst/>
                <a:latin typeface="Segoe UI" panose="020B0502040204020203" pitchFamily="34" charset="0"/>
              </a:rPr>
              <a:t> function is similar to </a:t>
            </a:r>
            <a:r>
              <a:rPr lang="en-US" b="1" i="0" dirty="0">
                <a:solidFill>
                  <a:srgbClr val="171717"/>
                </a:solidFill>
                <a:effectLst/>
                <a:latin typeface="Segoe UI" panose="020B0502040204020203" pitchFamily="34" charset="0"/>
              </a:rPr>
              <a:t>Filter</a:t>
            </a:r>
            <a:r>
              <a:rPr lang="en-US" b="0" i="0" dirty="0">
                <a:solidFill>
                  <a:srgbClr val="171717"/>
                </a:solidFill>
                <a:effectLst/>
                <a:latin typeface="Segoe UI" panose="020B0502040204020203" pitchFamily="34" charset="0"/>
              </a:rPr>
              <a:t>, but you can use </a:t>
            </a:r>
            <a:r>
              <a:rPr lang="en-US" b="1" i="0" dirty="0">
                <a:solidFill>
                  <a:srgbClr val="171717"/>
                </a:solidFill>
                <a:effectLst/>
                <a:latin typeface="Segoe UI" panose="020B0502040204020203" pitchFamily="34" charset="0"/>
              </a:rPr>
              <a:t>Search</a:t>
            </a:r>
            <a:r>
              <a:rPr lang="en-US" b="0" i="0" dirty="0">
                <a:solidFill>
                  <a:srgbClr val="171717"/>
                </a:solidFill>
                <a:effectLst/>
                <a:latin typeface="Segoe UI" panose="020B0502040204020203" pitchFamily="34" charset="0"/>
              </a:rPr>
              <a:t> to check across multiple fields and to find partial matches. For example, Search(</a:t>
            </a:r>
            <a:r>
              <a:rPr lang="en-US" b="0" i="0" dirty="0" err="1">
                <a:solidFill>
                  <a:srgbClr val="171717"/>
                </a:solidFill>
                <a:effectLst/>
                <a:latin typeface="Segoe UI" panose="020B0502040204020203" pitchFamily="34" charset="0"/>
              </a:rPr>
              <a:t>SharePointList</a:t>
            </a:r>
            <a:r>
              <a:rPr lang="en-US" b="0" i="0" dirty="0">
                <a:solidFill>
                  <a:srgbClr val="171717"/>
                </a:solidFill>
                <a:effectLst/>
                <a:latin typeface="Segoe UI" panose="020B0502040204020203" pitchFamily="34" charset="0"/>
              </a:rPr>
              <a:t>, "Rob", "FirstName","</a:t>
            </a:r>
            <a:r>
              <a:rPr lang="en-US" b="0" i="0" dirty="0" err="1">
                <a:solidFill>
                  <a:srgbClr val="171717"/>
                </a:solidFill>
                <a:effectLst/>
                <a:latin typeface="Segoe UI" panose="020B0502040204020203" pitchFamily="34" charset="0"/>
              </a:rPr>
              <a:t>LastName</a:t>
            </a:r>
            <a:r>
              <a:rPr lang="en-US" b="0" i="0" dirty="0">
                <a:solidFill>
                  <a:srgbClr val="171717"/>
                </a:solidFill>
                <a:effectLst/>
                <a:latin typeface="Segoe UI" panose="020B0502040204020203" pitchFamily="34" charset="0"/>
              </a:rPr>
              <a:t>") would return all of the records where the string "rob" is in either the </a:t>
            </a:r>
            <a:r>
              <a:rPr lang="en-US" b="1" i="0" dirty="0">
                <a:solidFill>
                  <a:srgbClr val="171717"/>
                </a:solidFill>
                <a:effectLst/>
                <a:latin typeface="Segoe UI" panose="020B0502040204020203" pitchFamily="34" charset="0"/>
              </a:rPr>
              <a:t>FirstName</a:t>
            </a:r>
            <a:r>
              <a:rPr lang="en-US" b="0" i="0" dirty="0">
                <a:solidFill>
                  <a:srgbClr val="171717"/>
                </a:solidFill>
                <a:effectLst/>
                <a:latin typeface="Segoe UI" panose="020B0502040204020203" pitchFamily="34" charset="0"/>
              </a:rPr>
              <a:t> or the </a:t>
            </a:r>
            <a:r>
              <a:rPr lang="en-US" b="1" i="0" dirty="0" err="1">
                <a:solidFill>
                  <a:srgbClr val="171717"/>
                </a:solidFill>
                <a:effectLst/>
                <a:latin typeface="Segoe UI" panose="020B0502040204020203" pitchFamily="34" charset="0"/>
              </a:rPr>
              <a:t>LastName</a:t>
            </a:r>
            <a:r>
              <a:rPr lang="en-US" b="0" i="0" dirty="0">
                <a:solidFill>
                  <a:srgbClr val="171717"/>
                </a:solidFill>
                <a:effectLst/>
                <a:latin typeface="Segoe UI" panose="020B0502040204020203" pitchFamily="34" charset="0"/>
              </a:rPr>
              <a:t> column. In this example, Power Apps would return records for Robert Smith, Rob Jones, and Suzy Robinson.</a:t>
            </a:r>
          </a:p>
          <a:p>
            <a:pPr algn="l"/>
            <a:r>
              <a:rPr lang="en-US" b="0" i="0" dirty="0">
                <a:solidFill>
                  <a:srgbClr val="171717"/>
                </a:solidFill>
                <a:effectLst/>
                <a:latin typeface="Segoe UI" panose="020B0502040204020203" pitchFamily="34" charset="0"/>
              </a:rPr>
              <a:t>Because the </a:t>
            </a:r>
            <a:r>
              <a:rPr lang="en-US" b="1" i="0" dirty="0">
                <a:solidFill>
                  <a:srgbClr val="171717"/>
                </a:solidFill>
                <a:effectLst/>
                <a:latin typeface="Segoe UI" panose="020B0502040204020203" pitchFamily="34" charset="0"/>
              </a:rPr>
              <a:t>Search</a:t>
            </a:r>
            <a:r>
              <a:rPr lang="en-US" b="0" i="0" dirty="0">
                <a:solidFill>
                  <a:srgbClr val="171717"/>
                </a:solidFill>
                <a:effectLst/>
                <a:latin typeface="Segoe UI" panose="020B0502040204020203" pitchFamily="34" charset="0"/>
              </a:rPr>
              <a:t> function isn't delegable to the SharePoint data source, Power Apps has to process the records locally, which means first the records are sent from SharePoint to Power Apps. By default, the data source will only return the first 500 records. It is not the first 500 records that match your formula, but the first 500 records in the data source. In this example, when you add this formula to your gallery, SharePoint returns the first 500 records from the list to Power Apps, and then Power Apps performs the search operation locally. If your list contained 5,000 items, the other 4,500 records in your data source are not processed or displayed. You can increase the default of 500 records to a maximum of 2,000 records in the advanced settings of Power Apps Studio. Under those circumstances, 3,000 records still would not be processed or displayed.</a:t>
            </a:r>
          </a:p>
          <a:p>
            <a:pPr algn="l"/>
            <a:r>
              <a:rPr lang="en-US" b="1" i="0" dirty="0">
                <a:solidFill>
                  <a:srgbClr val="171717"/>
                </a:solidFill>
                <a:effectLst/>
                <a:latin typeface="Segoe UI" panose="020B0502040204020203" pitchFamily="34" charset="0"/>
              </a:rPr>
              <a:t>Consider delegation when choosing a data source</a:t>
            </a:r>
          </a:p>
          <a:p>
            <a:pPr algn="l"/>
            <a:r>
              <a:rPr lang="en-US" b="0" i="0" dirty="0">
                <a:solidFill>
                  <a:srgbClr val="171717"/>
                </a:solidFill>
                <a:effectLst/>
                <a:latin typeface="Segoe UI" panose="020B0502040204020203" pitchFamily="34" charset="0"/>
              </a:rPr>
              <a:t>The reason there is an entire module dedicated to delegation is that it is a key consideration when choosing your data source. You need to consider the types of functions you need, like Search, and the amount of data you will have as you chose the best data source for your application.</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Determining when delegation will and will not happen is a combination of several variables. The first thing to consider is the data source. The following table shows the different functions and whether they support delegation for Common Data Service. In this table, </a:t>
            </a:r>
            <a:r>
              <a:rPr b="1" dirty="0"/>
              <a:t>Yes</a:t>
            </a:r>
            <a:r>
              <a:rPr dirty="0"/>
              <a:t> means the data source does the processing across all of the records. </a:t>
            </a:r>
            <a:r>
              <a:rPr b="1" dirty="0"/>
              <a:t>No</a:t>
            </a:r>
            <a:r>
              <a:rPr dirty="0"/>
              <a:t> means the data source returns only the first 500 (default) records to Power Apps, and Power Apps then processes the function locally.</a:t>
            </a:r>
          </a:p>
          <a:p>
            <a:endParaRPr dirty="0"/>
          </a:p>
          <a:p>
            <a:pPr lvl="1" indent="-285750">
              <a:buAutoNum type="arabicPeriod"/>
            </a:pPr>
            <a:r>
              <a:rPr dirty="0"/>
              <a:t>Numbers with arithmetic expressions like Filter(entity, field + 10 &gt; 100) aren't delegable. Language and </a:t>
            </a:r>
            <a:r>
              <a:rPr dirty="0" err="1"/>
              <a:t>TimeZone</a:t>
            </a:r>
            <a:r>
              <a:rPr dirty="0"/>
              <a:t> aren't delegable.</a:t>
            </a:r>
          </a:p>
          <a:p>
            <a:endParaRPr dirty="0"/>
          </a:p>
          <a:p>
            <a:pPr lvl="1" indent="-285750">
              <a:buAutoNum type="arabicPeriod"/>
            </a:pPr>
            <a:r>
              <a:rPr dirty="0"/>
              <a:t>Doesn't support Trim[Ends] or Len. Supports other functions such as Left, Mid, Right, Upper, Lower, Replace, and Substitute.</a:t>
            </a:r>
          </a:p>
          <a:p>
            <a:endParaRPr dirty="0"/>
          </a:p>
          <a:p>
            <a:pPr lvl="1" indent="-285750">
              <a:buAutoNum type="arabicPeriod"/>
            </a:pPr>
            <a:r>
              <a:rPr dirty="0" err="1"/>
              <a:t>DateTime</a:t>
            </a:r>
            <a:r>
              <a:rPr dirty="0"/>
              <a:t> can be delegated except for </a:t>
            </a:r>
            <a:r>
              <a:rPr dirty="0" err="1"/>
              <a:t>DateTime</a:t>
            </a:r>
            <a:r>
              <a:rPr dirty="0"/>
              <a:t> functions Now() and Today().</a:t>
            </a:r>
          </a:p>
          <a:p>
            <a:endParaRPr dirty="0"/>
          </a:p>
          <a:p>
            <a:pPr lvl="1" indent="-285750">
              <a:buAutoNum type="arabicPeriod"/>
            </a:pPr>
            <a:r>
              <a:rPr dirty="0"/>
              <a:t>Supports comparisons. For example, Filter(</a:t>
            </a:r>
            <a:r>
              <a:rPr dirty="0" err="1"/>
              <a:t>EntityName</a:t>
            </a:r>
            <a:r>
              <a:rPr dirty="0"/>
              <a:t>, </a:t>
            </a:r>
            <a:r>
              <a:rPr dirty="0" err="1"/>
              <a:t>MyCol</a:t>
            </a:r>
            <a:r>
              <a:rPr dirty="0"/>
              <a:t> = Blank()).</a:t>
            </a:r>
          </a:p>
          <a:p>
            <a:endParaRPr dirty="0"/>
          </a:p>
          <a:p>
            <a:pPr lvl="1" indent="-285750">
              <a:buAutoNum type="arabicPeriod"/>
            </a:pPr>
            <a:r>
              <a:rPr dirty="0"/>
              <a:t>The aggregate functions are limited to a collection of 50,000 records. If needed, use the Filter function to select 50,000 records from a larger set before using the aggregate function.</a:t>
            </a:r>
          </a:p>
          <a:p>
            <a:endParaRPr dirty="0"/>
          </a:p>
          <a:p>
            <a:pPr>
              <a:spcBef>
                <a:spcPct val="43750"/>
              </a:spcBef>
              <a:spcAft>
                <a:spcPct val="43750"/>
              </a:spcAft>
            </a:pPr>
            <a:r>
              <a:rPr dirty="0">
                <a:hlinkClick r:id="rId3"/>
              </a:rPr>
              <a:t>Common Data Service</a:t>
            </a:r>
            <a:r>
              <a:rPr dirty="0"/>
              <a:t> has more info about using the Common Data Service as a data source, and about its delegable functions.</a:t>
            </a:r>
          </a:p>
          <a:p>
            <a:endParaRPr dirty="0"/>
          </a:p>
          <a:p>
            <a:pPr>
              <a:spcBef>
                <a:spcPct val="43750"/>
              </a:spcBef>
              <a:spcAft>
                <a:spcPct val="43750"/>
              </a:spcAft>
            </a:pPr>
            <a:r>
              <a:rPr dirty="0"/>
              <a:t>This table is only for supported delegable functions if you use the Common Data Service as a data source. But what if you use a different data source, like SharePoint or SQL?</a:t>
            </a:r>
            <a:endParaRPr lang="en-US" dirty="0"/>
          </a:p>
          <a:p>
            <a:pPr>
              <a:spcBef>
                <a:spcPct val="43750"/>
              </a:spcBef>
              <a:spcAft>
                <a:spcPct val="43750"/>
              </a:spcAft>
            </a:pPr>
            <a:endParaRPr lang="en-US" dirty="0"/>
          </a:p>
          <a:p>
            <a:pPr algn="l"/>
            <a:r>
              <a:rPr lang="en-US" b="1" i="0" dirty="0">
                <a:solidFill>
                  <a:srgbClr val="171717"/>
                </a:solidFill>
                <a:effectLst/>
                <a:latin typeface="Segoe UI" panose="020B0502040204020203" pitchFamily="34" charset="0"/>
              </a:rPr>
              <a:t>Other data sources: SharePoint and SQL</a:t>
            </a:r>
          </a:p>
          <a:p>
            <a:pPr algn="l"/>
            <a:r>
              <a:rPr lang="en-US" b="0" i="0" dirty="0">
                <a:solidFill>
                  <a:srgbClr val="171717"/>
                </a:solidFill>
                <a:effectLst/>
                <a:latin typeface="Segoe UI" panose="020B0502040204020203" pitchFamily="34" charset="0"/>
              </a:rPr>
              <a:t>If you use SharePoint or SQL as a data source, review the supported delegable functions and associated documentation for these data sources. As stated at the beginning of this module, the supported delegable functions vary depending on the data source you use. Every data source is slightly different as to what is delegable and what is non-delegable. It’s highly recommended to review the different data sources before you begin the app building process. That way, you'll have a better understanding of what’s supported and also of any limitations. Every Power Apps solution has specific business requirements. It’s important to ensure that the data source supports those requirements with the functions you need for the amount of data you have.</a:t>
            </a:r>
          </a:p>
          <a:p>
            <a:pPr algn="l"/>
            <a:r>
              <a:rPr lang="en-US" b="0" i="0" dirty="0">
                <a:solidFill>
                  <a:srgbClr val="171717"/>
                </a:solidFill>
                <a:effectLst/>
                <a:latin typeface="Segoe UI" panose="020B0502040204020203" pitchFamily="34" charset="0"/>
              </a:rPr>
              <a:t>Additionally, if you use the Filter or </a:t>
            </a:r>
            <a:r>
              <a:rPr lang="en-US" b="0" i="0" dirty="0" err="1">
                <a:solidFill>
                  <a:srgbClr val="171717"/>
                </a:solidFill>
                <a:effectLst/>
                <a:latin typeface="Segoe UI" panose="020B0502040204020203" pitchFamily="34" charset="0"/>
              </a:rPr>
              <a:t>LookUp</a:t>
            </a:r>
            <a:r>
              <a:rPr lang="en-US" b="0" i="0" dirty="0">
                <a:solidFill>
                  <a:srgbClr val="171717"/>
                </a:solidFill>
                <a:effectLst/>
                <a:latin typeface="Segoe UI" panose="020B0502040204020203" pitchFamily="34" charset="0"/>
              </a:rPr>
              <a:t> function, then you also use a predicate. The predicate is what allows you to evaluate the formula. The function FirstName = "Rob" uses the = predicate. Some data sources don't support certain predicates. For example, Salesforce doesn't support the </a:t>
            </a:r>
            <a:r>
              <a:rPr lang="en-US" b="0" i="0" dirty="0" err="1">
                <a:solidFill>
                  <a:srgbClr val="171717"/>
                </a:solidFill>
                <a:effectLst/>
                <a:latin typeface="Segoe UI" panose="020B0502040204020203" pitchFamily="34" charset="0"/>
              </a:rPr>
              <a:t>IsBlank</a:t>
            </a:r>
            <a:r>
              <a:rPr lang="en-US" b="0" i="0" dirty="0">
                <a:solidFill>
                  <a:srgbClr val="171717"/>
                </a:solidFill>
                <a:effectLst/>
                <a:latin typeface="Segoe UI" panose="020B0502040204020203" pitchFamily="34" charset="0"/>
              </a:rPr>
              <a:t> predicate. So although the formula Filter(</a:t>
            </a:r>
            <a:r>
              <a:rPr lang="en-US" b="0" i="0" dirty="0" err="1">
                <a:solidFill>
                  <a:srgbClr val="171717"/>
                </a:solidFill>
                <a:effectLst/>
                <a:latin typeface="Segoe UI" panose="020B0502040204020203" pitchFamily="34" charset="0"/>
              </a:rPr>
              <a:t>SalesforceCustomers</a:t>
            </a:r>
            <a:r>
              <a:rPr lang="en-US" b="0" i="0" dirty="0">
                <a:solidFill>
                  <a:srgbClr val="171717"/>
                </a:solidFill>
                <a:effectLst/>
                <a:latin typeface="Segoe UI" panose="020B0502040204020203" pitchFamily="34" charset="0"/>
              </a:rPr>
              <a:t>, Name = "Contoso") is delegable, the formula Filter(</a:t>
            </a:r>
            <a:r>
              <a:rPr lang="en-US" b="0" i="0" dirty="0" err="1">
                <a:solidFill>
                  <a:srgbClr val="171717"/>
                </a:solidFill>
                <a:effectLst/>
                <a:latin typeface="Segoe UI" panose="020B0502040204020203" pitchFamily="34" charset="0"/>
              </a:rPr>
              <a:t>SalesforceCustomers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IsBlank</a:t>
            </a:r>
            <a:r>
              <a:rPr lang="en-US" b="0" i="0" dirty="0">
                <a:solidFill>
                  <a:srgbClr val="171717"/>
                </a:solidFill>
                <a:effectLst/>
                <a:latin typeface="Segoe UI" panose="020B0502040204020203" pitchFamily="34" charset="0"/>
              </a:rPr>
              <a:t>(Name)) isn't delegable.</a:t>
            </a:r>
          </a:p>
          <a:p>
            <a:pPr algn="l"/>
            <a:r>
              <a:rPr lang="en-US" b="1" i="0" dirty="0">
                <a:solidFill>
                  <a:srgbClr val="171717"/>
                </a:solidFill>
                <a:effectLst/>
                <a:latin typeface="Segoe UI" panose="020B0502040204020203" pitchFamily="34" charset="0"/>
              </a:rPr>
              <a:t>The Column type can also factor in</a:t>
            </a:r>
          </a:p>
          <a:p>
            <a:pPr algn="l"/>
            <a:r>
              <a:rPr lang="en-US" b="0" i="0" dirty="0">
                <a:solidFill>
                  <a:srgbClr val="171717"/>
                </a:solidFill>
                <a:effectLst/>
                <a:latin typeface="Segoe UI" panose="020B0502040204020203" pitchFamily="34" charset="0"/>
              </a:rPr>
              <a:t>The column type can also affect whether delegation is possible. Complex columns, like a SharePoint lookup column, aren't delegable. These columns have deeper logic and are only processable locally by Power Apps. The good news is that if you use a complex column, Power Apps provides visual warning indicators so you can correct the issue. The visual warning indicator is the key to identifying any delegation issues in your Power App. A blue underline anywhere in your formula bar indicates that there's a delegation issue with your formula. It may not return all of your records unless it's corrected. In the next section you'll learn more about delegation warnings, limits, and how to work around them if you ever run into a delegation issue.</a:t>
            </a:r>
          </a:p>
          <a:p>
            <a:br>
              <a:rPr lang="en-US" b="0" i="0" dirty="0">
                <a:solidFill>
                  <a:srgbClr val="171717"/>
                </a:solidFill>
                <a:effectLst/>
                <a:latin typeface="Segoe UI" panose="020B0502040204020203" pitchFamily="34" charset="0"/>
              </a:rPr>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Delegation warnings, limits, and non-delegable functions</a:t>
            </a:r>
          </a:p>
          <a:p>
            <a:pPr algn="l">
              <a:buFont typeface="Arial" panose="020B0604020202020204" pitchFamily="34" charset="0"/>
              <a:buChar char="•"/>
            </a:pPr>
            <a:r>
              <a:rPr lang="en-US" b="0" i="0" dirty="0">
                <a:effectLst/>
                <a:latin typeface="Segoe UI" panose="020B0502040204020203" pitchFamily="34" charset="0"/>
              </a:rPr>
              <a:t>10 minutes</a:t>
            </a:r>
          </a:p>
          <a:p>
            <a:pPr algn="l"/>
            <a:r>
              <a:rPr lang="en-US" b="0" i="0" dirty="0">
                <a:solidFill>
                  <a:srgbClr val="171717"/>
                </a:solidFill>
                <a:effectLst/>
                <a:latin typeface="Segoe UI" panose="020B0502040204020203" pitchFamily="34" charset="0"/>
              </a:rPr>
              <a:t>Power Apps uses visuals to help you, the app maker, understand when delegation is occurring. The maker portal also has one setting you can adjust to increase the amount of data returned when delegation is not possible.</a:t>
            </a:r>
          </a:p>
          <a:p>
            <a:pPr>
              <a:spcBef>
                <a:spcPct val="43750"/>
              </a:spcBef>
              <a:spcAft>
                <a:spcPct val="43750"/>
              </a:spcAft>
            </a:pPr>
            <a:endParaRPr lang="en-US" dirty="0"/>
          </a:p>
          <a:p>
            <a:pPr>
              <a:spcBef>
                <a:spcPct val="43750"/>
              </a:spcBef>
              <a:spcAft>
                <a:spcPct val="43750"/>
              </a:spcAft>
            </a:pPr>
            <a:r>
              <a:rPr dirty="0"/>
              <a:t>Anytime you use a non-delegable function, Power Apps underlines it with a blue line and displays a yellow warning triangle as shown below.</a:t>
            </a:r>
          </a:p>
          <a:p>
            <a:endParaRPr dirty="0"/>
          </a:p>
          <a:p>
            <a:pPr>
              <a:spcBef>
                <a:spcPct val="43750"/>
              </a:spcBef>
              <a:spcAft>
                <a:spcPct val="43750"/>
              </a:spcAft>
            </a:pPr>
            <a:r>
              <a:rPr dirty="0"/>
              <a:t>This gives you a clear visual indicator that delegation is not happening, which means you may not be seeing all of your data. It is important to understand a couple of things about this visual indicator.</a:t>
            </a:r>
          </a:p>
          <a:p>
            <a:endParaRPr dirty="0"/>
          </a:p>
          <a:p>
            <a:pPr lvl="1" indent="-285750">
              <a:spcBef>
                <a:spcPct val="43750"/>
              </a:spcBef>
              <a:spcAft>
                <a:spcPct val="43750"/>
              </a:spcAft>
              <a:buChar char="•"/>
            </a:pPr>
            <a:r>
              <a:rPr dirty="0"/>
              <a:t>Power Apps will provide this warning regardless of the size of your data source. Even if your data source only has a few items and delegation isn't technically causing you a problem (remember the first 500 items are returned by default and processed locally) the warning will still show. The warning appears anytime that your formula is not delegated.</a:t>
            </a:r>
          </a:p>
          <a:p>
            <a:endParaRPr dirty="0"/>
          </a:p>
          <a:p>
            <a:pPr lvl="1" indent="-285750">
              <a:spcBef>
                <a:spcPct val="43750"/>
              </a:spcBef>
              <a:spcAft>
                <a:spcPct val="43750"/>
              </a:spcAft>
              <a:buChar char="•"/>
            </a:pPr>
            <a:r>
              <a:rPr dirty="0"/>
              <a:t>The warning indicator only processes through the first thing that causes delegation. Notice in the above screenshot that only the underlined field "FirstName" is in blue. That is because it was the first item that caused delegation. "</a:t>
            </a:r>
            <a:r>
              <a:rPr dirty="0" err="1"/>
              <a:t>LastName</a:t>
            </a:r>
            <a:r>
              <a:rPr dirty="0"/>
              <a:t>" would also cause delegation in this scenario. This can be confusing because people try to troubleshoot what is the difference between FirstName and </a:t>
            </a:r>
            <a:r>
              <a:rPr dirty="0" err="1"/>
              <a:t>LastName</a:t>
            </a:r>
            <a:r>
              <a:rPr dirty="0"/>
              <a:t> instead of the real issue, which is the Search function. If you encounter this confusion, rearrange your formula. This will validate and whichever field is first will show the issue.</a:t>
            </a:r>
          </a:p>
          <a:p>
            <a:endParaRPr dirty="0"/>
          </a:p>
          <a:p>
            <a:pPr lvl="1" indent="-285750">
              <a:buChar char="•"/>
            </a:pPr>
            <a:r>
              <a:rPr dirty="0"/>
              <a:t>This visual indicator is only present when you are in the maker portal, building the app. When a user is running the app, they will not receive any notification that delegation is not occurring and that they may only be seeing partial results. Keep this in mind when designing your app and build accordingly.</a:t>
            </a:r>
          </a:p>
        </p:txBody>
      </p:sp>
      <p:sp>
        <p:nvSpPr>
          <p:cNvPr id="4" name="Slide Number Placeholder 3"/>
          <p:cNvSpPr>
            <a:spLocks noGrp="1"/>
          </p:cNvSpPr>
          <p:nvPr>
            <p:ph type="sldNum" sz="quarter" idx="10"/>
          </p:nvPr>
        </p:nvSpPr>
        <p:spPr/>
        <p:txBody>
          <a:bodyPr/>
          <a:lstStyle/>
          <a:p>
            <a:fld id="{6101C5E1-D8E9-464D-A93E-CE21651935A7}"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43750"/>
              </a:spcBef>
              <a:spcAft>
                <a:spcPct val="43750"/>
              </a:spcAft>
            </a:pPr>
            <a:r>
              <a:rPr dirty="0"/>
              <a:t>When a formula cannot delegate to the data source, for any reason, then by default Power Apps retrieves the first 500 records from that data source and the processes the formula locally. Power Apps does support adjusting this limit from 1 to 2000. You can adjust this in the Advanced settings.</a:t>
            </a:r>
          </a:p>
          <a:p>
            <a:endParaRPr dirty="0"/>
          </a:p>
          <a:p>
            <a:pPr lvl="1" indent="-285750">
              <a:spcBef>
                <a:spcPct val="43750"/>
              </a:spcBef>
              <a:spcAft>
                <a:spcPct val="43750"/>
              </a:spcAft>
              <a:buAutoNum type="arabicPeriod"/>
            </a:pPr>
            <a:r>
              <a:rPr dirty="0"/>
              <a:t>From the Maker portal, select </a:t>
            </a:r>
            <a:r>
              <a:rPr b="1" dirty="0"/>
              <a:t>File</a:t>
            </a:r>
            <a:r>
              <a:rPr dirty="0"/>
              <a:t> in the upper-left corner.</a:t>
            </a:r>
          </a:p>
          <a:p>
            <a:endParaRPr dirty="0"/>
          </a:p>
          <a:p>
            <a:pPr lvl="1" indent="-285750">
              <a:spcBef>
                <a:spcPct val="43750"/>
              </a:spcBef>
              <a:spcAft>
                <a:spcPct val="43750"/>
              </a:spcAft>
              <a:buAutoNum type="arabicPeriod"/>
            </a:pPr>
            <a:r>
              <a:rPr dirty="0"/>
              <a:t>In the left-most menu, select </a:t>
            </a:r>
            <a:r>
              <a:rPr b="1" dirty="0"/>
              <a:t>Settings</a:t>
            </a:r>
            <a:r>
              <a:rPr dirty="0"/>
              <a:t>.</a:t>
            </a:r>
          </a:p>
          <a:p>
            <a:endParaRPr dirty="0"/>
          </a:p>
          <a:p>
            <a:pPr lvl="1" indent="-285750">
              <a:spcBef>
                <a:spcPct val="43750"/>
              </a:spcBef>
              <a:spcAft>
                <a:spcPct val="43750"/>
              </a:spcAft>
              <a:buAutoNum type="arabicPeriod"/>
            </a:pPr>
            <a:r>
              <a:rPr dirty="0"/>
              <a:t>Under </a:t>
            </a:r>
            <a:r>
              <a:rPr b="1" dirty="0"/>
              <a:t>App settings</a:t>
            </a:r>
            <a:r>
              <a:rPr dirty="0"/>
              <a:t>, select </a:t>
            </a:r>
            <a:r>
              <a:rPr b="1" dirty="0"/>
              <a:t>Advanced settings</a:t>
            </a:r>
          </a:p>
          <a:p>
            <a:endParaRPr b="1" dirty="0"/>
          </a:p>
          <a:p>
            <a:pPr lvl="1" indent="-285750">
              <a:spcBef>
                <a:spcPct val="43750"/>
              </a:spcBef>
              <a:spcAft>
                <a:spcPct val="43750"/>
              </a:spcAft>
              <a:buAutoNum type="arabicPeriod"/>
            </a:pPr>
            <a:r>
              <a:rPr dirty="0"/>
              <a:t>Set the Data row limit for non-delegable queries for any value between 1 to 2000.</a:t>
            </a:r>
          </a:p>
          <a:p>
            <a:endParaRPr dirty="0"/>
          </a:p>
          <a:p>
            <a:pPr lvl="1" indent="-285750">
              <a:spcBef>
                <a:spcPct val="43750"/>
              </a:spcBef>
              <a:spcAft>
                <a:spcPct val="43750"/>
              </a:spcAft>
              <a:buAutoNum type="arabicPeriod"/>
            </a:pPr>
            <a:r>
              <a:rPr dirty="0"/>
              <a:t>After you have set the limit, select the </a:t>
            </a:r>
            <a:r>
              <a:rPr b="1" dirty="0"/>
              <a:t>arrow</a:t>
            </a:r>
            <a:r>
              <a:rPr dirty="0"/>
              <a:t> in the upper left to save your change and return to the Maker portal.</a:t>
            </a:r>
          </a:p>
          <a:p>
            <a:endParaRPr dirty="0"/>
          </a:p>
          <a:p>
            <a:pPr>
              <a:spcBef>
                <a:spcPct val="43750"/>
              </a:spcBef>
              <a:spcAft>
                <a:spcPct val="43750"/>
              </a:spcAft>
            </a:pPr>
            <a:r>
              <a:rPr dirty="0"/>
              <a:t>There are two primary reasons that you might want to adjust this limit.</a:t>
            </a:r>
          </a:p>
          <a:p>
            <a:endParaRPr dirty="0"/>
          </a:p>
          <a:p>
            <a:pPr lvl="1" indent="-285750">
              <a:spcBef>
                <a:spcPct val="43750"/>
              </a:spcBef>
              <a:spcAft>
                <a:spcPct val="43750"/>
              </a:spcAft>
              <a:buChar char="•"/>
            </a:pPr>
            <a:r>
              <a:rPr dirty="0"/>
              <a:t>To increase the limit if you are working with data where 500 records aren't enough, but less than 2000 is. For example, if you have a customer list and you know you will never have more than 1000 customers, then you could design your app to ignore delegation and always return all 1000 records.</a:t>
            </a:r>
          </a:p>
          <a:p>
            <a:endParaRPr dirty="0"/>
          </a:p>
          <a:p>
            <a:pPr lvl="1" indent="-285750">
              <a:spcBef>
                <a:spcPct val="43750"/>
              </a:spcBef>
              <a:spcAft>
                <a:spcPct val="43750"/>
              </a:spcAft>
              <a:buChar char="•"/>
            </a:pPr>
            <a:r>
              <a:rPr dirty="0"/>
              <a:t>To decrease the limit to 1 or 10 to help with testing. If you are running into scenarios where you are not sure if a non-delegable function is causing problems with your app, you can lower the limit and then test. If you set the limit to 1 and your gallery is only presenting one record, you know that you had a non-delegable function. This speeds up your troubleshooting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In the previous unit, you learned about the functions that are delegable and how they relate to the various data sources. These other functions, not covered in that unit, are not delegable. The following are notable functions that do not support delegation.</a:t>
            </a:r>
          </a:p>
          <a:p>
            <a:endParaRPr/>
          </a:p>
          <a:p>
            <a:pPr lvl="1" indent="-285750">
              <a:spcBef>
                <a:spcPct val="43750"/>
              </a:spcBef>
              <a:spcAft>
                <a:spcPct val="43750"/>
              </a:spcAft>
              <a:buChar char="•"/>
            </a:pPr>
            <a:r>
              <a:t>First, FirstN, Last, LastN</a:t>
            </a:r>
          </a:p>
          <a:p>
            <a:endParaRPr/>
          </a:p>
          <a:p>
            <a:pPr lvl="1" indent="-285750">
              <a:spcBef>
                <a:spcPct val="43750"/>
              </a:spcBef>
              <a:spcAft>
                <a:spcPct val="43750"/>
              </a:spcAft>
              <a:buChar char="•"/>
            </a:pPr>
            <a:r>
              <a:t>Choices</a:t>
            </a:r>
          </a:p>
          <a:p>
            <a:endParaRPr/>
          </a:p>
          <a:p>
            <a:pPr lvl="1" indent="-285750">
              <a:spcBef>
                <a:spcPct val="43750"/>
              </a:spcBef>
              <a:spcAft>
                <a:spcPct val="43750"/>
              </a:spcAft>
              <a:buChar char="•"/>
            </a:pPr>
            <a:r>
              <a:t>Concat</a:t>
            </a:r>
          </a:p>
          <a:p>
            <a:endParaRPr/>
          </a:p>
          <a:p>
            <a:pPr lvl="1" indent="-285750">
              <a:spcBef>
                <a:spcPct val="43750"/>
              </a:spcBef>
              <a:spcAft>
                <a:spcPct val="43750"/>
              </a:spcAft>
              <a:buChar char="•"/>
            </a:pPr>
            <a:r>
              <a:t>Collect, ClearCollect</a:t>
            </a:r>
          </a:p>
          <a:p>
            <a:endParaRPr/>
          </a:p>
          <a:p>
            <a:pPr lvl="1" indent="-285750">
              <a:spcBef>
                <a:spcPct val="43750"/>
              </a:spcBef>
              <a:spcAft>
                <a:spcPct val="43750"/>
              </a:spcAft>
              <a:buChar char="•"/>
            </a:pPr>
            <a:r>
              <a:t>CountIf, RemoveIf, UpdateIf</a:t>
            </a:r>
          </a:p>
          <a:p>
            <a:endParaRPr/>
          </a:p>
          <a:p>
            <a:pPr lvl="1" indent="-285750">
              <a:spcBef>
                <a:spcPct val="43750"/>
              </a:spcBef>
              <a:spcAft>
                <a:spcPct val="43750"/>
              </a:spcAft>
              <a:buChar char="•"/>
            </a:pPr>
            <a:r>
              <a:t>GroupBy, Ungroup</a:t>
            </a:r>
          </a:p>
          <a:p>
            <a:endParaRPr/>
          </a:p>
          <a:p>
            <a:pPr>
              <a:spcBef>
                <a:spcPct val="43750"/>
              </a:spcBef>
              <a:spcAft>
                <a:spcPct val="43750"/>
              </a:spcAft>
            </a:pPr>
            <a:r>
              <a:t>All of these functions are not delegable, so by adding them to a formula you might take a previously delegable function and make it not delegable, as seen in the previous example.</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t>The Table shaping functions below are considered to be partially delegable. This means, formulas in their arguments can be delegated. However, the output of these functions is subject to the non-delegation record limit.</a:t>
            </a:r>
          </a:p>
          <a:p>
            <a:endParaRPr/>
          </a:p>
          <a:p>
            <a:pPr lvl="1" indent="-285750">
              <a:spcBef>
                <a:spcPct val="43750"/>
              </a:spcBef>
              <a:spcAft>
                <a:spcPct val="43750"/>
              </a:spcAft>
              <a:buChar char="•"/>
            </a:pPr>
            <a:r>
              <a:t>AddColumns</a:t>
            </a:r>
          </a:p>
          <a:p>
            <a:endParaRPr/>
          </a:p>
          <a:p>
            <a:pPr lvl="1" indent="-285750">
              <a:spcBef>
                <a:spcPct val="43750"/>
              </a:spcBef>
              <a:spcAft>
                <a:spcPct val="43750"/>
              </a:spcAft>
              <a:buChar char="•"/>
            </a:pPr>
            <a:r>
              <a:t>DropColumns</a:t>
            </a:r>
          </a:p>
          <a:p>
            <a:endParaRPr/>
          </a:p>
          <a:p>
            <a:pPr lvl="1" indent="-285750">
              <a:spcBef>
                <a:spcPct val="43750"/>
              </a:spcBef>
              <a:spcAft>
                <a:spcPct val="43750"/>
              </a:spcAft>
              <a:buChar char="•"/>
            </a:pPr>
            <a:r>
              <a:t>ShowColumns</a:t>
            </a:r>
          </a:p>
          <a:p>
            <a:endParaRPr/>
          </a:p>
          <a:p>
            <a:pPr lvl="1" indent="-285750">
              <a:spcBef>
                <a:spcPct val="43750"/>
              </a:spcBef>
              <a:spcAft>
                <a:spcPct val="43750"/>
              </a:spcAft>
              <a:buChar char="•"/>
            </a:pPr>
            <a:r>
              <a:t>RenameColumns</a:t>
            </a:r>
          </a:p>
          <a:p>
            <a:endParaRPr/>
          </a:p>
          <a:p>
            <a:pPr>
              <a:spcBef>
                <a:spcPct val="43750"/>
              </a:spcBef>
              <a:spcAft>
                <a:spcPct val="43750"/>
              </a:spcAft>
            </a:pPr>
            <a:r>
              <a:t>A common pattern is to use AddColumns and LookUp to merge information from one table into another, commonly referred to as a Join in database parlance. For example:</a:t>
            </a:r>
          </a:p>
          <a:p>
            <a:endParaRPr/>
          </a:p>
          <a:p>
            <a:pPr>
              <a:spcBef>
                <a:spcPct val="43750"/>
              </a:spcBef>
              <a:spcAft>
                <a:spcPct val="43750"/>
              </a:spcAft>
            </a:pPr>
            <a:r>
              <a:t>Even though Products and Suppliers may be delegable data sources and LookUp is a delegable function, the AddColumns function is partially delegable. The result of the entire formula will be limited to the first portion of the Products data source.</a:t>
            </a:r>
          </a:p>
          <a:p>
            <a:endParaRPr/>
          </a:p>
          <a:p>
            <a:pPr>
              <a:spcBef>
                <a:spcPct val="43750"/>
              </a:spcBef>
              <a:spcAft>
                <a:spcPct val="43750"/>
              </a:spcAft>
            </a:pPr>
            <a:r>
              <a:t>Because the LookUp function and its data source are delegable, a match for Suppliers can be found anywhere in the data source, even if it's large. A potential downside is that LookUp will make separate calls to the data source for each of those first records in Products, causing much chatter on the network. If Suppliers is small enough and doesn't change often, you could cache the data source in your app with a Collect call when the app starts (using OnVisible on the opening screen) and do the LookUp to it instead.</a:t>
            </a:r>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53</a:t>
            </a:fld>
            <a:endParaRPr lang="en-US"/>
          </a:p>
        </p:txBody>
      </p:sp>
    </p:spTree>
    <p:extLst>
      <p:ext uri="{BB962C8B-B14F-4D97-AF65-F5344CB8AC3E}">
        <p14:creationId xmlns:p14="http://schemas.microsoft.com/office/powerpoint/2010/main" val="278652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lgn="l"/>
            <a:r>
              <a:rPr lang="en-US" b="0" i="0" dirty="0">
                <a:solidFill>
                  <a:srgbClr val="171717"/>
                </a:solidFill>
                <a:effectLst/>
                <a:latin typeface="Segoe UI" panose="020B0502040204020203" pitchFamily="34" charset="0"/>
              </a:rPr>
              <a:t>Global variables are the most commonly used variables because of their flexibility. After you set the variable, you can reference it or update it throughout your app. This allows you to avoid repetitive query for the same information repetitively, to build out the information you need in an imperative way, or sometimes just as a place holder.</a:t>
            </a:r>
          </a:p>
          <a:p>
            <a:pPr algn="l"/>
            <a:r>
              <a:rPr lang="en-US" b="1" i="0" dirty="0">
                <a:solidFill>
                  <a:srgbClr val="171717"/>
                </a:solidFill>
                <a:effectLst/>
                <a:latin typeface="Segoe UI" panose="020B0502040204020203" pitchFamily="34" charset="0"/>
              </a:rPr>
              <a:t>Storing information for your user</a:t>
            </a:r>
          </a:p>
          <a:p>
            <a:pPr algn="l"/>
            <a:r>
              <a:rPr lang="en-US" b="0" i="0" dirty="0">
                <a:solidFill>
                  <a:srgbClr val="171717"/>
                </a:solidFill>
                <a:effectLst/>
                <a:latin typeface="Segoe UI" panose="020B0502040204020203" pitchFamily="34" charset="0"/>
              </a:rPr>
              <a:t>A common design pattern in apps is to personalize the app. This can be as simple as saying Welcome and displaying the user's name on each screen of the app. With Power Apps, you can show a welcome message and get the user's name in a declarative manner by using the following formula in a Label control.</a:t>
            </a:r>
          </a:p>
          <a:p>
            <a:pPr algn="l"/>
            <a:endParaRPr lang="en-US" b="0" i="0" dirty="0">
              <a:solidFill>
                <a:srgbClr val="171717"/>
              </a:solidFill>
              <a:effectLst/>
              <a:latin typeface="Segoe UI" panose="020B0502040204020203" pitchFamily="34" charset="0"/>
            </a:endParaRPr>
          </a:p>
          <a:p>
            <a:pPr algn="l"/>
            <a:r>
              <a:rPr lang="en-US" dirty="0"/>
              <a:t>"Welcome " &amp; User().</a:t>
            </a:r>
            <a:r>
              <a:rPr lang="en-US" dirty="0" err="1"/>
              <a:t>FullName</a:t>
            </a:r>
            <a:r>
              <a:rPr lang="en-US" dirty="0"/>
              <a:t> </a:t>
            </a:r>
          </a:p>
          <a:p>
            <a:pPr algn="l"/>
            <a:r>
              <a:rPr lang="en-US" b="0" i="0" dirty="0">
                <a:solidFill>
                  <a:srgbClr val="171717"/>
                </a:solidFill>
                <a:effectLst/>
                <a:latin typeface="Segoe UI" panose="020B0502040204020203" pitchFamily="34" charset="0"/>
              </a:rPr>
              <a:t>This formula displays the string Welcome and then queries Azure Active Directory for the user's DisplayName property and displays it as text. But if you include that function on every screen then each time a screen opens Power Apps has to query that data from Azure AD directly. This creates repetitive calls to the network that slow down your app.</a:t>
            </a:r>
          </a:p>
          <a:p>
            <a:pPr algn="l"/>
            <a:r>
              <a:rPr lang="en-US" b="0" i="0" dirty="0">
                <a:solidFill>
                  <a:srgbClr val="171717"/>
                </a:solidFill>
                <a:effectLst/>
                <a:latin typeface="Segoe UI" panose="020B0502040204020203" pitchFamily="34" charset="0"/>
              </a:rPr>
              <a:t>A better approach would be to store that information in a global variable when the app opens, and then reference that variable throughout your app. You could do this by Modifying the </a:t>
            </a:r>
            <a:r>
              <a:rPr lang="en-US" b="1" i="0" dirty="0" err="1">
                <a:solidFill>
                  <a:srgbClr val="171717"/>
                </a:solidFill>
                <a:effectLst/>
                <a:latin typeface="Segoe UI" panose="020B0502040204020203" pitchFamily="34" charset="0"/>
              </a:rPr>
              <a:t>OnStart</a:t>
            </a:r>
            <a:r>
              <a:rPr lang="en-US" b="0" i="0" dirty="0">
                <a:solidFill>
                  <a:srgbClr val="171717"/>
                </a:solidFill>
                <a:effectLst/>
                <a:latin typeface="Segoe UI" panose="020B0502040204020203" pitchFamily="34" charset="0"/>
              </a:rPr>
              <a:t> property of the app with the following formula.</a:t>
            </a:r>
          </a:p>
          <a:p>
            <a:pPr algn="l"/>
            <a:endParaRPr lang="en-US" b="0" i="0" dirty="0">
              <a:solidFill>
                <a:srgbClr val="171717"/>
              </a:solidFill>
              <a:effectLst/>
              <a:latin typeface="Segoe UI" panose="020B0502040204020203" pitchFamily="34" charset="0"/>
            </a:endParaRPr>
          </a:p>
          <a:p>
            <a:pPr algn="l"/>
            <a:r>
              <a:rPr lang="en-US" dirty="0"/>
              <a:t>Set(</a:t>
            </a:r>
            <a:r>
              <a:rPr lang="en-US" dirty="0" err="1"/>
              <a:t>varUserDisplayName</a:t>
            </a:r>
            <a:r>
              <a:rPr lang="en-US" dirty="0"/>
              <a:t>, User().</a:t>
            </a:r>
            <a:r>
              <a:rPr lang="en-US" dirty="0" err="1"/>
              <a:t>FullName</a:t>
            </a:r>
            <a:r>
              <a:rPr lang="en-US" dirty="0"/>
              <a:t>) </a:t>
            </a:r>
            <a:r>
              <a:rPr lang="en-US" b="0" i="0" dirty="0">
                <a:solidFill>
                  <a:srgbClr val="171717"/>
                </a:solidFill>
                <a:effectLst/>
                <a:latin typeface="Segoe UI" panose="020B0502040204020203" pitchFamily="34" charset="0"/>
              </a:rPr>
              <a:t>Now for your Label control, you would change the formula to the following.</a:t>
            </a:r>
          </a:p>
          <a:p>
            <a:pPr algn="l"/>
            <a:endParaRPr lang="en-US" b="0" i="0" dirty="0">
              <a:solidFill>
                <a:srgbClr val="171717"/>
              </a:solidFill>
              <a:effectLst/>
              <a:latin typeface="Segoe UI" panose="020B0502040204020203" pitchFamily="34" charset="0"/>
            </a:endParaRPr>
          </a:p>
          <a:p>
            <a:pPr algn="l"/>
            <a:r>
              <a:rPr lang="en-US" dirty="0"/>
              <a:t>"Welcome " &amp; </a:t>
            </a:r>
            <a:r>
              <a:rPr lang="en-US" dirty="0" err="1"/>
              <a:t>varUserDisplayName</a:t>
            </a:r>
            <a:r>
              <a:rPr lang="en-US" dirty="0"/>
              <a:t> </a:t>
            </a:r>
            <a:r>
              <a:rPr lang="en-US" b="0" i="0" dirty="0">
                <a:solidFill>
                  <a:srgbClr val="171717"/>
                </a:solidFill>
                <a:effectLst/>
                <a:latin typeface="Segoe UI" panose="020B0502040204020203" pitchFamily="34" charset="0"/>
              </a:rPr>
              <a:t>This formula gets you the same output as the previous formula, but instead of having to go back to Azure AD on every screen, Power Apps can reference the value stored in the variable.</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Action-based data sources differ from the more popular tabular data sources in that you use functions to interact with the data source instead of just reading and writing data. One important difference to note between tabular and action-based data sources is action-based data sources cannot be used with the Forms control. Forms only work with tabular data sources. This doesn't mean action-based data sources can only read data; most action-based data sources provide functions for updating the data as appropriate. An action-based data source can also be for things like sending emails or other notifications, not necessarily only for reading and writing data.</a:t>
            </a:r>
          </a:p>
          <a:p>
            <a:endParaRPr/>
          </a:p>
          <a:p>
            <a:pPr>
              <a:spcBef>
                <a:spcPct val="43750"/>
              </a:spcBef>
              <a:spcAft>
                <a:spcPct val="43750"/>
              </a:spcAft>
            </a:pPr>
            <a:r>
              <a:t>In the following examples you will learn how to add the Office 365 Users connector to your app, query for users, find the logged in user's manager, and finally update the logged in user's profile.</a:t>
            </a:r>
          </a:p>
        </p:txBody>
      </p:sp>
      <p:sp>
        <p:nvSpPr>
          <p:cNvPr id="4" name="Slide Number Placeholder 3"/>
          <p:cNvSpPr>
            <a:spLocks noGrp="1"/>
          </p:cNvSpPr>
          <p:nvPr>
            <p:ph type="sldNum" sz="quarter" idx="10"/>
          </p:nvPr>
        </p:nvSpPr>
        <p:spPr/>
        <p:txBody>
          <a:bodyPr/>
          <a:lstStyle/>
          <a:p>
            <a:fld id="{6101C5E1-D8E9-464D-A93E-CE21651935A7}"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In this example, you will add the Office 365 Users data source, an action-based data source, to an app. The process is the same as adding a tabular data source.</a:t>
            </a:r>
          </a:p>
          <a:p>
            <a:endParaRPr/>
          </a:p>
          <a:p>
            <a:pPr lvl="1" indent="-285750">
              <a:spcBef>
                <a:spcPct val="43750"/>
              </a:spcBef>
              <a:spcAft>
                <a:spcPct val="43750"/>
              </a:spcAft>
              <a:buAutoNum type="arabicPeriod"/>
            </a:pPr>
            <a:r>
              <a:t>In the Power Apps Studio, select </a:t>
            </a:r>
            <a:r>
              <a:rPr b="1"/>
              <a:t>View</a:t>
            </a:r>
            <a:r>
              <a:t> from the top menu bar.</a:t>
            </a:r>
          </a:p>
          <a:p>
            <a:endParaRPr/>
          </a:p>
          <a:p>
            <a:pPr lvl="1" indent="-285750">
              <a:spcBef>
                <a:spcPct val="43750"/>
              </a:spcBef>
              <a:spcAft>
                <a:spcPct val="43750"/>
              </a:spcAft>
              <a:buAutoNum type="arabicPeriod"/>
            </a:pPr>
            <a:r>
              <a:t>On the menu bar, select </a:t>
            </a:r>
            <a:r>
              <a:rPr b="1"/>
              <a:t>Data sources</a:t>
            </a:r>
            <a:r>
              <a:t>.</a:t>
            </a:r>
          </a:p>
          <a:p>
            <a:endParaRPr/>
          </a:p>
          <a:p>
            <a:pPr lvl="1" indent="-285750">
              <a:spcBef>
                <a:spcPct val="43750"/>
              </a:spcBef>
              <a:spcAft>
                <a:spcPct val="43750"/>
              </a:spcAft>
              <a:buAutoNum type="arabicPeriod"/>
            </a:pPr>
            <a:r>
              <a:t>From the pop-out list, select </a:t>
            </a:r>
            <a:r>
              <a:rPr b="1"/>
              <a:t>Add data source</a:t>
            </a:r>
            <a:r>
              <a:t>.</a:t>
            </a:r>
          </a:p>
          <a:p>
            <a:endParaRPr/>
          </a:p>
          <a:p>
            <a:pPr lvl="1" indent="-285750">
              <a:spcBef>
                <a:spcPct val="43750"/>
              </a:spcBef>
              <a:spcAft>
                <a:spcPct val="43750"/>
              </a:spcAft>
              <a:buAutoNum type="arabicPeriod"/>
            </a:pPr>
            <a:r>
              <a:t>Select </a:t>
            </a:r>
            <a:r>
              <a:rPr b="1"/>
              <a:t>New connection</a:t>
            </a:r>
            <a:r>
              <a:t> in the pop-out list.</a:t>
            </a:r>
          </a:p>
          <a:p>
            <a:endParaRPr/>
          </a:p>
          <a:p>
            <a:pPr lvl="1" indent="-285750">
              <a:spcBef>
                <a:spcPct val="43750"/>
              </a:spcBef>
              <a:spcAft>
                <a:spcPct val="43750"/>
              </a:spcAft>
              <a:buAutoNum type="arabicPeriod"/>
            </a:pPr>
            <a:r>
              <a:t>In the search box, type "Office 365".</a:t>
            </a:r>
          </a:p>
          <a:p>
            <a:endParaRPr/>
          </a:p>
          <a:p>
            <a:pPr lvl="1" indent="-285750">
              <a:spcBef>
                <a:spcPct val="43750"/>
              </a:spcBef>
              <a:spcAft>
                <a:spcPct val="43750"/>
              </a:spcAft>
              <a:buAutoNum type="arabicPeriod"/>
            </a:pPr>
            <a:r>
              <a:t>The list of options will filter, select </a:t>
            </a:r>
            <a:r>
              <a:rPr b="1"/>
              <a:t>Office 365 Users</a:t>
            </a:r>
            <a:r>
              <a:t>.</a:t>
            </a:r>
          </a:p>
          <a:p>
            <a:endParaRPr/>
          </a:p>
          <a:p>
            <a:pPr lvl="1" indent="-285750">
              <a:spcBef>
                <a:spcPct val="43750"/>
              </a:spcBef>
              <a:spcAft>
                <a:spcPct val="43750"/>
              </a:spcAft>
              <a:buAutoNum type="arabicPeriod"/>
            </a:pPr>
            <a:r>
              <a:t>In the pop-out list, you will see an overview of the data source, select </a:t>
            </a:r>
            <a:r>
              <a:rPr b="1"/>
              <a:t>Connect</a:t>
            </a:r>
            <a:r>
              <a:t>.</a:t>
            </a:r>
          </a:p>
          <a:p>
            <a:endParaRPr/>
          </a:p>
          <a:p>
            <a:pPr>
              <a:spcBef>
                <a:spcPct val="43750"/>
              </a:spcBef>
              <a:spcAft>
                <a:spcPct val="43750"/>
              </a:spcAft>
            </a:pPr>
            <a:r>
              <a:t>You have now added the Office 365 Users data source to your app. Next time that you want to use the data source in this app or any app, the data source will be available from the </a:t>
            </a:r>
            <a:r>
              <a:rPr b="1"/>
              <a:t>Add data source</a:t>
            </a:r>
            <a:r>
              <a:t> screen in step 3 above. You will not have to add a new connection to this data source again.</a:t>
            </a:r>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0000" lnSpcReduction="10000"/>
          </a:bodyPr>
          <a:lstStyle/>
          <a:p>
            <a:pPr>
              <a:spcBef>
                <a:spcPct val="43750"/>
              </a:spcBef>
              <a:spcAft>
                <a:spcPct val="43750"/>
              </a:spcAft>
            </a:pPr>
            <a:r>
              <a:rPr dirty="0"/>
              <a:t>Now that you have the data source added to your app, you can display a list of the Office 365 users in a gallery.</a:t>
            </a:r>
          </a:p>
          <a:p>
            <a:endParaRPr dirty="0"/>
          </a:p>
          <a:p>
            <a:pPr lvl="1" indent="-285750">
              <a:spcBef>
                <a:spcPct val="43750"/>
              </a:spcBef>
              <a:spcAft>
                <a:spcPct val="43750"/>
              </a:spcAft>
              <a:buAutoNum type="arabicPeriod"/>
            </a:pPr>
            <a:r>
              <a:rPr dirty="0"/>
              <a:t>On the menu bar, select </a:t>
            </a:r>
            <a:r>
              <a:rPr b="1" dirty="0"/>
              <a:t>Insert</a:t>
            </a:r>
            <a:r>
              <a:rPr dirty="0"/>
              <a:t>.</a:t>
            </a:r>
          </a:p>
          <a:p>
            <a:endParaRPr dirty="0"/>
          </a:p>
          <a:p>
            <a:pPr lvl="1" indent="-285750">
              <a:spcBef>
                <a:spcPct val="43750"/>
              </a:spcBef>
              <a:spcAft>
                <a:spcPct val="43750"/>
              </a:spcAft>
              <a:buAutoNum type="arabicPeriod"/>
            </a:pPr>
            <a:r>
              <a:rPr dirty="0"/>
              <a:t>Select </a:t>
            </a:r>
            <a:r>
              <a:rPr b="1" dirty="0"/>
              <a:t>Gallery</a:t>
            </a:r>
            <a:r>
              <a:rPr dirty="0"/>
              <a:t>.</a:t>
            </a:r>
          </a:p>
          <a:p>
            <a:endParaRPr dirty="0"/>
          </a:p>
          <a:p>
            <a:pPr lvl="1" indent="-285750">
              <a:spcBef>
                <a:spcPct val="43750"/>
              </a:spcBef>
              <a:spcAft>
                <a:spcPct val="43750"/>
              </a:spcAft>
              <a:buAutoNum type="arabicPeriod"/>
            </a:pPr>
            <a:r>
              <a:rPr dirty="0"/>
              <a:t>From the flyout menu, select </a:t>
            </a:r>
            <a:r>
              <a:rPr b="1" dirty="0"/>
              <a:t>Vertical</a:t>
            </a:r>
            <a:r>
              <a:rPr dirty="0"/>
              <a:t>.</a:t>
            </a:r>
          </a:p>
          <a:p>
            <a:endParaRPr dirty="0"/>
          </a:p>
          <a:p>
            <a:pPr lvl="1" indent="-285750">
              <a:spcBef>
                <a:spcPct val="43750"/>
              </a:spcBef>
              <a:spcAft>
                <a:spcPct val="43750"/>
              </a:spcAft>
              <a:buAutoNum type="arabicPeriod"/>
            </a:pPr>
            <a:r>
              <a:rPr dirty="0"/>
              <a:t>In Gallery panel, to the right of Data source, select </a:t>
            </a:r>
            <a:r>
              <a:rPr b="1" dirty="0"/>
              <a:t>None</a:t>
            </a:r>
            <a:r>
              <a:rPr dirty="0"/>
              <a:t>.</a:t>
            </a:r>
          </a:p>
          <a:p>
            <a:endParaRPr dirty="0"/>
          </a:p>
          <a:p>
            <a:pPr>
              <a:spcBef>
                <a:spcPct val="43750"/>
              </a:spcBef>
              <a:spcAft>
                <a:spcPct val="43750"/>
              </a:spcAft>
            </a:pPr>
            <a:r>
              <a:rPr dirty="0"/>
              <a:t>Notice that your Office 365 users data source does not show up. That is because the gallery only shows tabular data sources. You can still use your action-based connecting with a gallery, it just takes a different process.</a:t>
            </a:r>
          </a:p>
          <a:p>
            <a:endParaRPr dirty="0"/>
          </a:p>
          <a:p>
            <a:pPr lvl="1" indent="-285750">
              <a:spcBef>
                <a:spcPct val="43750"/>
              </a:spcBef>
              <a:spcAft>
                <a:spcPct val="43750"/>
              </a:spcAft>
              <a:buAutoNum type="arabicPeriod"/>
            </a:pPr>
            <a:r>
              <a:rPr dirty="0"/>
              <a:t>In the formula bar, there's an </a:t>
            </a:r>
            <a:r>
              <a:rPr b="1" dirty="0"/>
              <a:t>Items</a:t>
            </a:r>
            <a:r>
              <a:rPr dirty="0"/>
              <a:t> property. Delete </a:t>
            </a:r>
            <a:r>
              <a:rPr b="1" dirty="0" err="1"/>
              <a:t>CustomGallerySample</a:t>
            </a:r>
            <a:r>
              <a:rPr dirty="0"/>
              <a:t> from the formula bar.</a:t>
            </a:r>
          </a:p>
          <a:p>
            <a:endParaRPr dirty="0"/>
          </a:p>
          <a:p>
            <a:pPr lvl="1" indent="-285750">
              <a:spcBef>
                <a:spcPct val="43750"/>
              </a:spcBef>
              <a:spcAft>
                <a:spcPct val="43750"/>
              </a:spcAft>
              <a:buAutoNum type="arabicPeriod"/>
            </a:pPr>
            <a:r>
              <a:rPr dirty="0"/>
              <a:t>Type in the following for the </a:t>
            </a:r>
            <a:r>
              <a:rPr b="1" dirty="0"/>
              <a:t>Items</a:t>
            </a:r>
            <a:r>
              <a:rPr dirty="0"/>
              <a:t> property:</a:t>
            </a:r>
          </a:p>
          <a:p>
            <a:endParaRPr dirty="0"/>
          </a:p>
          <a:p>
            <a:pPr lvl="1" indent="-285750">
              <a:buAutoNum type="arabicPeriod"/>
            </a:pPr>
            <a:r>
              <a:rPr dirty="0"/>
              <a:t> Office365Users.SearchUser() </a:t>
            </a:r>
          </a:p>
          <a:p>
            <a:endParaRPr dirty="0"/>
          </a:p>
          <a:p>
            <a:pPr lvl="1" indent="-285750">
              <a:spcBef>
                <a:spcPct val="43750"/>
              </a:spcBef>
              <a:spcAft>
                <a:spcPct val="43750"/>
              </a:spcAft>
              <a:buAutoNum type="arabicPeriod"/>
            </a:pPr>
            <a:r>
              <a:rPr dirty="0"/>
              <a:t>In the gallery panel, change the </a:t>
            </a:r>
            <a:r>
              <a:rPr b="1" dirty="0"/>
              <a:t>Layout</a:t>
            </a:r>
            <a:r>
              <a:rPr dirty="0"/>
              <a:t> to </a:t>
            </a:r>
            <a:r>
              <a:rPr b="1" dirty="0"/>
              <a:t>Title</a:t>
            </a:r>
            <a:r>
              <a:rPr dirty="0"/>
              <a:t> and </a:t>
            </a:r>
            <a:r>
              <a:rPr b="1" dirty="0"/>
              <a:t>Subtitle</a:t>
            </a:r>
            <a:r>
              <a:rPr dirty="0"/>
              <a:t>.</a:t>
            </a:r>
          </a:p>
          <a:p>
            <a:endParaRPr dirty="0"/>
          </a:p>
          <a:p>
            <a:pPr lvl="1" indent="-285750">
              <a:spcBef>
                <a:spcPct val="43750"/>
              </a:spcBef>
              <a:spcAft>
                <a:spcPct val="43750"/>
              </a:spcAft>
              <a:buAutoNum type="arabicPeriod"/>
            </a:pPr>
            <a:r>
              <a:rPr dirty="0"/>
              <a:t>Set the </a:t>
            </a:r>
            <a:r>
              <a:rPr b="1" dirty="0"/>
              <a:t>Title</a:t>
            </a:r>
            <a:r>
              <a:rPr dirty="0"/>
              <a:t> label to </a:t>
            </a:r>
            <a:r>
              <a:rPr b="1" dirty="0"/>
              <a:t>DisplayName</a:t>
            </a:r>
          </a:p>
          <a:p>
            <a:endParaRPr b="1" dirty="0"/>
          </a:p>
          <a:p>
            <a:pPr lvl="1" indent="-285750">
              <a:spcBef>
                <a:spcPct val="43750"/>
              </a:spcBef>
              <a:spcAft>
                <a:spcPct val="43750"/>
              </a:spcAft>
              <a:buAutoNum type="arabicPeriod"/>
            </a:pPr>
            <a:r>
              <a:rPr dirty="0"/>
              <a:t>Set the </a:t>
            </a:r>
            <a:r>
              <a:rPr b="1" dirty="0"/>
              <a:t>Subtitle</a:t>
            </a:r>
            <a:r>
              <a:rPr dirty="0"/>
              <a:t> label to </a:t>
            </a:r>
            <a:r>
              <a:rPr b="1" dirty="0"/>
              <a:t>Mail</a:t>
            </a:r>
            <a:r>
              <a:rPr dirty="0"/>
              <a:t>.</a:t>
            </a:r>
          </a:p>
          <a:p>
            <a:endParaRPr dirty="0"/>
          </a:p>
          <a:p>
            <a:pPr>
              <a:spcBef>
                <a:spcPct val="43750"/>
              </a:spcBef>
              <a:spcAft>
                <a:spcPct val="43750"/>
              </a:spcAft>
            </a:pPr>
            <a:r>
              <a:rPr dirty="0"/>
              <a:t>Now your gallery shows all of your Microsoft 365 users' </a:t>
            </a:r>
            <a:r>
              <a:rPr dirty="0" err="1"/>
              <a:t>DisplayNames</a:t>
            </a:r>
            <a:r>
              <a:rPr dirty="0"/>
              <a:t> and Mail properties just like you were using a tabular data source. This is because that function of the Office365Users data connection returns tabular data. You could use the output of this data with any function, like </a:t>
            </a:r>
            <a:r>
              <a:rPr dirty="0" err="1"/>
              <a:t>SortByColumns</a:t>
            </a:r>
            <a:r>
              <a:rPr dirty="0"/>
              <a:t> or Sum, that accepts a table of data as an input.</a:t>
            </a:r>
          </a:p>
        </p:txBody>
      </p:sp>
      <p:sp>
        <p:nvSpPr>
          <p:cNvPr id="4" name="Slide Number Placeholder 3"/>
          <p:cNvSpPr>
            <a:spLocks noGrp="1"/>
          </p:cNvSpPr>
          <p:nvPr>
            <p:ph type="sldNum" sz="quarter" idx="10"/>
          </p:nvPr>
        </p:nvSpPr>
        <p:spPr/>
        <p:txBody>
          <a:bodyPr/>
          <a:lstStyle/>
          <a:p>
            <a:fld id="{6101C5E1-D8E9-464D-A93E-CE21651935A7}" type="slidenum">
              <a:rPr lang="en-US" smtClean="0"/>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t>Another common use of the Office 365 data source is to query the user's manager. With tabular data sources, you would use the LookUp function to find this type of information. With this action-based data source, you use a function to directly query the information as shown in the example below.</a:t>
            </a:r>
          </a:p>
          <a:p>
            <a:endParaRPr/>
          </a:p>
          <a:p>
            <a:pPr lvl="1" indent="-285750">
              <a:spcBef>
                <a:spcPct val="43750"/>
              </a:spcBef>
              <a:spcAft>
                <a:spcPct val="43750"/>
              </a:spcAft>
              <a:buAutoNum type="arabicPeriod"/>
            </a:pPr>
            <a:r>
              <a:t>Click an area outside of your gallery from the previous example.</a:t>
            </a:r>
          </a:p>
          <a:p>
            <a:endParaRPr/>
          </a:p>
          <a:p>
            <a:pPr lvl="1" indent="-285750">
              <a:spcBef>
                <a:spcPct val="43750"/>
              </a:spcBef>
              <a:spcAft>
                <a:spcPct val="43750"/>
              </a:spcAft>
              <a:buAutoNum type="arabicPeriod"/>
            </a:pPr>
            <a:r>
              <a:t>Select the </a:t>
            </a:r>
            <a:r>
              <a:rPr b="1"/>
              <a:t>Insert</a:t>
            </a:r>
            <a:r>
              <a:t> link on the menu bar.</a:t>
            </a:r>
          </a:p>
          <a:p>
            <a:endParaRPr/>
          </a:p>
          <a:p>
            <a:pPr lvl="1" indent="-285750">
              <a:spcBef>
                <a:spcPct val="43750"/>
              </a:spcBef>
              <a:spcAft>
                <a:spcPct val="43750"/>
              </a:spcAft>
              <a:buAutoNum type="arabicPeriod"/>
            </a:pPr>
            <a:r>
              <a:t>Select </a:t>
            </a:r>
            <a:r>
              <a:rPr b="1"/>
              <a:t>Label</a:t>
            </a:r>
            <a:r>
              <a:t>.</a:t>
            </a:r>
          </a:p>
          <a:p>
            <a:endParaRPr/>
          </a:p>
          <a:p>
            <a:pPr lvl="1" indent="-285750">
              <a:spcBef>
                <a:spcPct val="43750"/>
              </a:spcBef>
              <a:spcAft>
                <a:spcPct val="43750"/>
              </a:spcAft>
              <a:buAutoNum type="arabicPeriod"/>
            </a:pPr>
            <a:r>
              <a:t>In the formula bar, delete "Text".</a:t>
            </a:r>
          </a:p>
          <a:p>
            <a:endParaRPr/>
          </a:p>
          <a:p>
            <a:pPr lvl="1" indent="-285750">
              <a:spcBef>
                <a:spcPct val="43750"/>
              </a:spcBef>
              <a:spcAft>
                <a:spcPct val="43750"/>
              </a:spcAft>
              <a:buAutoNum type="arabicPeriod"/>
            </a:pPr>
            <a:r>
              <a:t>In the formula bar, type the following formula:</a:t>
            </a:r>
          </a:p>
          <a:p>
            <a:endParaRPr/>
          </a:p>
          <a:p>
            <a:pPr lvl="1" indent="-285750">
              <a:buAutoNum type="arabicPeriod"/>
            </a:pPr>
            <a:r>
              <a:t> Office365Users.ManagerV2(User().Email).mail </a:t>
            </a:r>
          </a:p>
          <a:p>
            <a:endParaRPr/>
          </a:p>
          <a:p>
            <a:pPr>
              <a:spcBef>
                <a:spcPct val="43750"/>
              </a:spcBef>
              <a:spcAft>
                <a:spcPct val="43750"/>
              </a:spcAft>
            </a:pPr>
            <a:r>
              <a:t>[!NOTE] If you receive an error after entering this formula then the user does not have a manager assigned in Office 365.</a:t>
            </a:r>
          </a:p>
          <a:p>
            <a:endParaRPr/>
          </a:p>
          <a:p>
            <a:pPr>
              <a:spcBef>
                <a:spcPct val="43750"/>
              </a:spcBef>
              <a:spcAft>
                <a:spcPct val="43750"/>
              </a:spcAft>
            </a:pPr>
            <a:r>
              <a:t>In the label, you will now see the current user's manager email address. The following is a breakdown of the formula.</a:t>
            </a:r>
          </a:p>
          <a:p>
            <a:endParaRPr/>
          </a:p>
          <a:p>
            <a:r>
              <a:t> </a:t>
            </a:r>
            <a:r>
              <a:rPr b="1"/>
              <a:t>Formula argument</a:t>
            </a:r>
            <a:r>
              <a:t> </a:t>
            </a:r>
            <a:r>
              <a:rPr b="1"/>
              <a:t>Formula input</a:t>
            </a:r>
            <a:r>
              <a:t> </a:t>
            </a:r>
            <a:r>
              <a:rPr b="1"/>
              <a:t>Notes</a:t>
            </a:r>
            <a:r>
              <a:t> </a:t>
            </a:r>
          </a:p>
          <a:p>
            <a:endParaRPr/>
          </a:p>
          <a:p>
            <a:pPr algn="l"/>
            <a:r>
              <a:t>id</a:t>
            </a:r>
          </a:p>
          <a:p>
            <a:endParaRPr/>
          </a:p>
          <a:p>
            <a:pPr algn="l"/>
            <a:r>
              <a:t>User().Email</a:t>
            </a:r>
          </a:p>
          <a:p>
            <a:endParaRPr/>
          </a:p>
          <a:p>
            <a:pPr algn="l"/>
            <a:r>
              <a:t>User() is a built-in function that returns information about the current logged in user including FullName, Email, and Image.</a:t>
            </a:r>
          </a:p>
          <a:p>
            <a:endParaRPr/>
          </a:p>
          <a:p>
            <a:pPr algn="l"/>
            <a:r>
              <a:t>.property</a:t>
            </a:r>
          </a:p>
          <a:p>
            <a:endParaRPr/>
          </a:p>
          <a:p>
            <a:pPr algn="l"/>
            <a:r>
              <a:t>.mail</a:t>
            </a:r>
          </a:p>
          <a:p>
            <a:endParaRPr/>
          </a:p>
          <a:p>
            <a:pPr algn="l"/>
            <a:r>
              <a:t>The function returns the whole user record for the manager. To display only the email address in a Label, use the dot (.) notation.</a:t>
            </a:r>
          </a:p>
        </p:txBody>
      </p:sp>
      <p:sp>
        <p:nvSpPr>
          <p:cNvPr id="4" name="Slide Number Placeholder 3"/>
          <p:cNvSpPr>
            <a:spLocks noGrp="1"/>
          </p:cNvSpPr>
          <p:nvPr>
            <p:ph type="sldNum" sz="quarter" idx="10"/>
          </p:nvPr>
        </p:nvSpPr>
        <p:spPr/>
        <p:txBody>
          <a:bodyPr/>
          <a:lstStyle/>
          <a:p>
            <a:fld id="{6101C5E1-D8E9-464D-A93E-CE21651935A7}" type="slidenum">
              <a:rPr lang="en-US" smtClean="0"/>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t>Another way you might use an action-based connector is to update data. With a tabular data source, you could update directly using a Form or a Patch function. Those capabilities do not work with action-based data sources. Instead, for each action-based data source, you are dependent on the functions provided by that connector for your options. The following example shows how to update your Microsoft User Profile by using the provided function.</a:t>
            </a:r>
          </a:p>
          <a:p>
            <a:endParaRPr/>
          </a:p>
          <a:p>
            <a:pPr lvl="1" indent="-285750">
              <a:spcBef>
                <a:spcPct val="43750"/>
              </a:spcBef>
              <a:spcAft>
                <a:spcPct val="43750"/>
              </a:spcAft>
              <a:buAutoNum type="arabicPeriod"/>
            </a:pPr>
            <a:r>
              <a:t>On the canvas, select the </a:t>
            </a:r>
            <a:r>
              <a:rPr b="1"/>
              <a:t>Insert</a:t>
            </a:r>
            <a:r>
              <a:t> menu option.</a:t>
            </a:r>
          </a:p>
          <a:p>
            <a:endParaRPr/>
          </a:p>
          <a:p>
            <a:pPr lvl="1" indent="-285750">
              <a:spcBef>
                <a:spcPct val="43750"/>
              </a:spcBef>
              <a:spcAft>
                <a:spcPct val="43750"/>
              </a:spcAft>
              <a:buAutoNum type="arabicPeriod"/>
            </a:pPr>
            <a:r>
              <a:t>Add a </a:t>
            </a:r>
            <a:r>
              <a:rPr b="1"/>
              <a:t>Button</a:t>
            </a:r>
            <a:r>
              <a:t>.</a:t>
            </a:r>
          </a:p>
          <a:p>
            <a:endParaRPr/>
          </a:p>
          <a:p>
            <a:pPr lvl="1" indent="-285750">
              <a:spcBef>
                <a:spcPct val="43750"/>
              </a:spcBef>
              <a:spcAft>
                <a:spcPct val="43750"/>
              </a:spcAft>
              <a:buAutoNum type="arabicPeriod"/>
            </a:pPr>
            <a:r>
              <a:t>For the </a:t>
            </a:r>
            <a:r>
              <a:rPr b="1"/>
              <a:t>OnSelect</a:t>
            </a:r>
            <a:r>
              <a:t> property of the button, set the formula to</a:t>
            </a:r>
          </a:p>
          <a:p>
            <a:endParaRPr/>
          </a:p>
          <a:p>
            <a:pPr lvl="1" indent="-285750">
              <a:buAutoNum type="arabicPeriod"/>
            </a:pPr>
            <a:r>
              <a:t> Office365Users.UpdateMyProfile({aboutMe: "Project manager with 5 years of technical project management experience."}) </a:t>
            </a:r>
          </a:p>
          <a:p>
            <a:endParaRPr/>
          </a:p>
          <a:p>
            <a:pPr>
              <a:spcBef>
                <a:spcPct val="43750"/>
              </a:spcBef>
              <a:spcAft>
                <a:spcPct val="43750"/>
              </a:spcAft>
            </a:pPr>
            <a:r>
              <a:t>That will update your Microsoft 365 Profile. The following is a breakdown of the formula.</a:t>
            </a:r>
          </a:p>
          <a:p>
            <a:endParaRPr/>
          </a:p>
          <a:p>
            <a:r>
              <a:t> </a:t>
            </a:r>
            <a:r>
              <a:rPr b="1"/>
              <a:t>Formula argument</a:t>
            </a:r>
            <a:r>
              <a:t> </a:t>
            </a:r>
            <a:r>
              <a:rPr b="1"/>
              <a:t>Formula input</a:t>
            </a:r>
            <a:r>
              <a:t> </a:t>
            </a:r>
            <a:r>
              <a:rPr b="1"/>
              <a:t>Notes</a:t>
            </a:r>
            <a:r>
              <a:t> </a:t>
            </a:r>
          </a:p>
          <a:p>
            <a:endParaRPr/>
          </a:p>
          <a:p>
            <a:pPr algn="l"/>
            <a:r>
              <a:t>Optional</a:t>
            </a:r>
          </a:p>
          <a:p>
            <a:endParaRPr/>
          </a:p>
          <a:p>
            <a:pPr algn="l"/>
            <a:r>
              <a:t>{aboutMe: " Project manager with 5 years of technical project management experience."}</a:t>
            </a:r>
          </a:p>
          <a:p>
            <a:endParaRPr/>
          </a:p>
          <a:p>
            <a:pPr algn="l"/>
            <a:r>
              <a:t>Additional optional parameters: birthday, interests, mySite, pastProjects, schools, skills</a:t>
            </a:r>
          </a:p>
          <a:p>
            <a:endParaRPr/>
          </a:p>
          <a:p>
            <a:pPr>
              <a:spcBef>
                <a:spcPct val="43750"/>
              </a:spcBef>
              <a:spcAft>
                <a:spcPct val="43750"/>
              </a:spcAft>
            </a:pPr>
            <a:r>
              <a:t>Another example would be to update the profile by referencing a </a:t>
            </a:r>
            <a:r>
              <a:rPr b="1"/>
              <a:t>text input</a:t>
            </a:r>
            <a:r>
              <a:t> control on the screen. If you had a text input control on the screen named textinput1, the formula would update to:</a:t>
            </a:r>
          </a:p>
          <a:p>
            <a:endParaRPr/>
          </a:p>
          <a:p>
            <a:pPr>
              <a:spcBef>
                <a:spcPct val="43750"/>
              </a:spcBef>
              <a:spcAft>
                <a:spcPct val="43750"/>
              </a:spcAft>
            </a:pPr>
            <a:r>
              <a:t>The Office 365 Users action-based data source is a rich data source and commonly used in many apps. You should take some time to get more familiar with this data source. To learn more about this and all of the available data sources, see </a:t>
            </a:r>
            <a:r>
              <a:rPr>
                <a:hlinkClick r:id="rId3"/>
              </a:rPr>
              <a:t>Connectors</a:t>
            </a:r>
            <a:r>
              <a:t>.</a:t>
            </a:r>
          </a:p>
          <a:p>
            <a:endParaRPr/>
          </a:p>
          <a:p>
            <a:pPr>
              <a:spcBef>
                <a:spcPct val="43750"/>
              </a:spcBef>
              <a:spcAft>
                <a:spcPct val="43750"/>
              </a:spcAft>
            </a:pPr>
            <a:r>
              <a:t>These examples demonstrate how to integrate an action-based data source into your app. The concepts can be similar to tabular data sources, like when displaying users in a gallery, but also different, like when writing back to a user's profile.</a:t>
            </a:r>
          </a:p>
          <a:p>
            <a:endParaRPr/>
          </a:p>
          <a:p>
            <a:pPr>
              <a:spcBef>
                <a:spcPct val="43750"/>
              </a:spcBef>
              <a:spcAft>
                <a:spcPct val="43750"/>
              </a:spcAft>
            </a:pPr>
            <a:r>
              <a:t>In the next unit, you will learn more about Power Automate and how to integrate it with your Power Apps apps.</a:t>
            </a:r>
          </a:p>
        </p:txBody>
      </p:sp>
      <p:sp>
        <p:nvSpPr>
          <p:cNvPr id="4" name="Slide Number Placeholder 3"/>
          <p:cNvSpPr>
            <a:spLocks noGrp="1"/>
          </p:cNvSpPr>
          <p:nvPr>
            <p:ph type="sldNum" sz="quarter" idx="10"/>
          </p:nvPr>
        </p:nvSpPr>
        <p:spPr/>
        <p:txBody>
          <a:bodyPr/>
          <a:lstStyle/>
          <a:p>
            <a:fld id="{6101C5E1-D8E9-464D-A93E-CE21651935A7}" type="slidenum">
              <a:rPr lang="en-US" smtClean="0"/>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https://docs.microsoft.com/en-us/learn/modules/connect-to-other-data-in-powerapps-canvas-app/3-flow-and-powerapps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53989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https://docs.microsoft.com/en-us/learn/modules/use-documentation/
</a:t>
            </a:r>
          </a:p>
        </p:txBody>
      </p:sp>
      <p:sp>
        <p:nvSpPr>
          <p:cNvPr id="4" name="Slide Number Placeholder 3"/>
          <p:cNvSpPr>
            <a:spLocks noGrp="1"/>
          </p:cNvSpPr>
          <p:nvPr>
            <p:ph type="sldNum" sz="quarter" idx="10"/>
          </p:nvPr>
        </p:nvSpPr>
        <p:spPr/>
        <p:txBody>
          <a:bodyPr/>
          <a:lstStyle/>
          <a:p>
            <a:fld id="{6101C5E1-D8E9-464D-A93E-CE21651935A7}" type="slidenum">
              <a:rPr lang="en-US" smtClean="0"/>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Overview of custom connectors</a:t>
            </a:r>
          </a:p>
          <a:p>
            <a:pPr algn="l">
              <a:buFont typeface="Arial" panose="020B0604020202020204" pitchFamily="34" charset="0"/>
              <a:buChar char="•"/>
            </a:pPr>
            <a:r>
              <a:rPr lang="en-US" b="0" i="0" dirty="0">
                <a:effectLst/>
                <a:latin typeface="Segoe UI" panose="020B0502040204020203" pitchFamily="34" charset="0"/>
              </a:rPr>
              <a:t>5 minutes</a:t>
            </a:r>
          </a:p>
          <a:p>
            <a:pPr algn="l"/>
            <a:r>
              <a:rPr lang="en-US" b="0" i="0" dirty="0">
                <a:solidFill>
                  <a:srgbClr val="171717"/>
                </a:solidFill>
                <a:effectLst/>
                <a:latin typeface="Segoe UI" panose="020B0502040204020203" pitchFamily="34" charset="0"/>
              </a:rPr>
              <a:t>If you built your first canvas app in Power Apps, you may be thinking how you can extend your app by calling a publicly available API, or a custom API you're hosting in a cloud provider, such as Azure. To support such tailored scenarios, you can build custom connectors with triggers and actions. Because these connectors are function-based, they will call specific functions in the underlying service of the API to return the corresponding data.</a:t>
            </a:r>
          </a:p>
          <a:p>
            <a:pPr algn="l"/>
            <a:r>
              <a:rPr lang="en-US" b="0" i="0" dirty="0">
                <a:solidFill>
                  <a:srgbClr val="171717"/>
                </a:solidFill>
                <a:effectLst/>
                <a:latin typeface="Segoe UI" panose="020B0502040204020203" pitchFamily="34" charset="0"/>
              </a:rPr>
              <a:t>An advantage of building custom connectors is that they can be used in different platforms, such as </a:t>
            </a:r>
            <a:r>
              <a:rPr lang="en-US" b="0" i="0" u="none" strike="noStrike" dirty="0">
                <a:solidFill>
                  <a:srgbClr val="171717"/>
                </a:solidFill>
                <a:effectLst/>
                <a:latin typeface="Segoe UI" panose="020B0502040204020203" pitchFamily="34" charset="0"/>
                <a:hlinkClick r:id="rId3"/>
              </a:rPr>
              <a:t>Power Apps</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4"/>
              </a:rPr>
              <a:t>Power Automate</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5"/>
              </a:rPr>
              <a:t>Azure Logic Apps</a:t>
            </a:r>
            <a:r>
              <a:rPr lang="en-US" b="0" i="0" dirty="0">
                <a:solidFill>
                  <a:srgbClr val="171717"/>
                </a:solidFill>
                <a:effectLst/>
                <a:latin typeface="Segoe UI" panose="020B0502040204020203" pitchFamily="34" charset="0"/>
              </a:rPr>
              <a:t>.</a:t>
            </a:r>
          </a:p>
          <a:p>
            <a:pPr>
              <a:spcBef>
                <a:spcPct val="43750"/>
              </a:spcBef>
              <a:spcAft>
                <a:spcPct val="43750"/>
              </a:spcAft>
            </a:pPr>
            <a:endParaRPr lang="en-US" dirty="0"/>
          </a:p>
          <a:p>
            <a:pPr>
              <a:spcBef>
                <a:spcPct val="43750"/>
              </a:spcBef>
              <a:spcAft>
                <a:spcPct val="43750"/>
              </a:spcAft>
            </a:pPr>
            <a:r>
              <a:rPr dirty="0"/>
              <a:t>You can create custom connectors using three different approaches:</a:t>
            </a:r>
          </a:p>
          <a:p>
            <a:endParaRPr dirty="0"/>
          </a:p>
          <a:p>
            <a:pPr lvl="1" indent="-285750">
              <a:spcBef>
                <a:spcPct val="43750"/>
              </a:spcBef>
              <a:spcAft>
                <a:spcPct val="43750"/>
              </a:spcAft>
              <a:buChar char="•"/>
            </a:pPr>
            <a:r>
              <a:rPr dirty="0">
                <a:hlinkClick r:id="rId6"/>
              </a:rPr>
              <a:t>Using a blank custom connector</a:t>
            </a:r>
          </a:p>
          <a:p>
            <a:endParaRPr dirty="0">
              <a:hlinkClick r:id="rId6"/>
            </a:endParaRPr>
          </a:p>
          <a:p>
            <a:pPr lvl="1" indent="-285750">
              <a:spcBef>
                <a:spcPct val="43750"/>
              </a:spcBef>
              <a:spcAft>
                <a:spcPct val="43750"/>
              </a:spcAft>
              <a:buChar char="•"/>
            </a:pPr>
            <a:r>
              <a:rPr dirty="0">
                <a:hlinkClick r:id="rId7"/>
              </a:rPr>
              <a:t>From an </a:t>
            </a:r>
            <a:r>
              <a:rPr dirty="0" err="1">
                <a:hlinkClick r:id="rId7"/>
              </a:rPr>
              <a:t>OpenAPI</a:t>
            </a:r>
            <a:r>
              <a:rPr dirty="0">
                <a:hlinkClick r:id="rId7"/>
              </a:rPr>
              <a:t> definition</a:t>
            </a:r>
          </a:p>
          <a:p>
            <a:endParaRPr dirty="0">
              <a:hlinkClick r:id="rId7"/>
            </a:endParaRPr>
          </a:p>
          <a:p>
            <a:pPr lvl="1" indent="-285750">
              <a:spcBef>
                <a:spcPct val="43750"/>
              </a:spcBef>
              <a:spcAft>
                <a:spcPct val="43750"/>
              </a:spcAft>
              <a:buChar char="•"/>
            </a:pPr>
            <a:r>
              <a:rPr dirty="0">
                <a:hlinkClick r:id="rId8"/>
              </a:rPr>
              <a:t>From a Postman collection</a:t>
            </a:r>
          </a:p>
          <a:p>
            <a:endParaRPr dirty="0">
              <a:hlinkClick r:id="rId8"/>
            </a:endParaRPr>
          </a:p>
          <a:p>
            <a:pPr>
              <a:spcBef>
                <a:spcPct val="43750"/>
              </a:spcBef>
              <a:spcAft>
                <a:spcPct val="43750"/>
              </a:spcAft>
            </a:pPr>
            <a:r>
              <a:rPr dirty="0"/>
              <a:t>While the requirements for each approach will vary, they all require either a per user/app/month or a per user/month for all users using the app. Each link above points to the instructions for each approach. You'll learn how to create a custom connector from a Postman collection in a later unit.</a:t>
            </a:r>
          </a:p>
        </p:txBody>
      </p:sp>
      <p:sp>
        <p:nvSpPr>
          <p:cNvPr id="4" name="Slide Number Placeholder 3"/>
          <p:cNvSpPr>
            <a:spLocks noGrp="1"/>
          </p:cNvSpPr>
          <p:nvPr>
            <p:ph type="sldNum" sz="quarter" idx="10"/>
          </p:nvPr>
        </p:nvSpPr>
        <p:spPr/>
        <p:txBody>
          <a:bodyPr/>
          <a:lstStyle/>
          <a:p>
            <a:fld id="{6101C5E1-D8E9-464D-A93E-CE21651935A7}" type="slidenum">
              <a:rPr lang="en-US" smtClean="0"/>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Before you start creating custom connectors, you need to know all the details for each of the steps involved in the custom connector lifecycle. The following diagram shows all the tasks involved in creating and using custom connectors.</a:t>
            </a:r>
          </a:p>
        </p:txBody>
      </p:sp>
      <p:sp>
        <p:nvSpPr>
          <p:cNvPr id="4" name="Slide Number Placeholder 3"/>
          <p:cNvSpPr>
            <a:spLocks noGrp="1"/>
          </p:cNvSpPr>
          <p:nvPr>
            <p:ph type="sldNum" sz="quarter" idx="10"/>
          </p:nvPr>
        </p:nvSpPr>
        <p:spPr/>
        <p:txBody>
          <a:bodyPr/>
          <a:lstStyle/>
          <a:p>
            <a:fld id="{6101C5E1-D8E9-464D-A93E-CE21651935A7}" type="slidenum">
              <a:rPr lang="en-US" smtClean="0"/>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2500" lnSpcReduction="20000"/>
          </a:bodyPr>
          <a:lstStyle/>
          <a:p>
            <a:pPr>
              <a:spcBef>
                <a:spcPct val="43750"/>
              </a:spcBef>
              <a:spcAft>
                <a:spcPct val="43750"/>
              </a:spcAft>
            </a:pPr>
            <a:r>
              <a:rPr dirty="0"/>
              <a:t>A custom connector is a wrapper around a REST API that lets an underlying service communicate with Power Apps, Power Automate, or Azure Logic Apps. Make sure that you have a fully functioning API before you start creating custom connectors.</a:t>
            </a:r>
          </a:p>
          <a:p>
            <a:endParaRPr dirty="0"/>
          </a:p>
          <a:p>
            <a:pPr>
              <a:spcBef>
                <a:spcPct val="43750"/>
              </a:spcBef>
              <a:spcAft>
                <a:spcPct val="43750"/>
              </a:spcAft>
            </a:pPr>
            <a:r>
              <a:rPr dirty="0"/>
              <a:t>You can use any language and platform for your API, as long as it's made available as a REST API or SOAP API. Here are a few examples:</a:t>
            </a:r>
          </a:p>
          <a:p>
            <a:endParaRPr dirty="0"/>
          </a:p>
          <a:p>
            <a:pPr lvl="1" indent="-285750">
              <a:spcBef>
                <a:spcPct val="43750"/>
              </a:spcBef>
              <a:spcAft>
                <a:spcPct val="43750"/>
              </a:spcAft>
              <a:buChar char="•"/>
            </a:pPr>
            <a:r>
              <a:rPr dirty="0"/>
              <a:t>Publicly available APIs like </a:t>
            </a:r>
            <a:r>
              <a:rPr dirty="0">
                <a:hlinkClick r:id="rId3"/>
              </a:rPr>
              <a:t>NOAA</a:t>
            </a:r>
            <a:r>
              <a:rPr dirty="0"/>
              <a:t>, </a:t>
            </a:r>
            <a:r>
              <a:rPr dirty="0">
                <a:hlinkClick r:id="rId4"/>
              </a:rPr>
              <a:t>US Census API</a:t>
            </a:r>
            <a:r>
              <a:rPr dirty="0"/>
              <a:t>, or </a:t>
            </a:r>
            <a:r>
              <a:rPr dirty="0">
                <a:hlinkClick r:id="rId5"/>
              </a:rPr>
              <a:t>EU Open Data Portal</a:t>
            </a:r>
            <a:r>
              <a:rPr dirty="0"/>
              <a:t>.</a:t>
            </a:r>
          </a:p>
          <a:p>
            <a:endParaRPr dirty="0"/>
          </a:p>
          <a:p>
            <a:pPr lvl="1" indent="-285750">
              <a:spcBef>
                <a:spcPct val="43750"/>
              </a:spcBef>
              <a:spcAft>
                <a:spcPct val="43750"/>
              </a:spcAft>
              <a:buChar char="•"/>
            </a:pPr>
            <a:r>
              <a:rPr dirty="0"/>
              <a:t>An API that you create and deploy to any cloud hosting provider, such as Azure, Heroku, or Google Cloud.</a:t>
            </a:r>
          </a:p>
          <a:p>
            <a:endParaRPr dirty="0"/>
          </a:p>
          <a:p>
            <a:pPr>
              <a:spcBef>
                <a:spcPct val="43750"/>
              </a:spcBef>
              <a:spcAft>
                <a:spcPct val="43750"/>
              </a:spcAft>
            </a:pPr>
            <a:r>
              <a:rPr dirty="0"/>
              <a:t>A custom line-of-business API that's deployed to your network. You can connect to the API if it's available over the public internet, or you can connect to it through a gateway (currently available in Power Automate and Power Apps)</a:t>
            </a:r>
          </a:p>
          <a:p>
            <a:endParaRPr dirty="0"/>
          </a:p>
          <a:p>
            <a:pPr>
              <a:spcBef>
                <a:spcPct val="43750"/>
              </a:spcBef>
              <a:spcAft>
                <a:spcPct val="43750"/>
              </a:spcAft>
            </a:pPr>
            <a:r>
              <a:rPr dirty="0"/>
              <a:t>For Microsoft technologies, we recommend one of these platforms:</a:t>
            </a:r>
          </a:p>
          <a:p>
            <a:endParaRPr dirty="0"/>
          </a:p>
          <a:p>
            <a:pPr lvl="1" indent="-285750">
              <a:spcBef>
                <a:spcPct val="43750"/>
              </a:spcBef>
              <a:spcAft>
                <a:spcPct val="43750"/>
              </a:spcAft>
              <a:buChar char="•"/>
            </a:pPr>
            <a:r>
              <a:rPr dirty="0">
                <a:hlinkClick r:id="rId6"/>
              </a:rPr>
              <a:t>Azure Functions</a:t>
            </a:r>
          </a:p>
          <a:p>
            <a:endParaRPr dirty="0">
              <a:hlinkClick r:id="rId6"/>
            </a:endParaRPr>
          </a:p>
          <a:p>
            <a:pPr lvl="1" indent="-285750">
              <a:spcBef>
                <a:spcPct val="43750"/>
              </a:spcBef>
              <a:spcAft>
                <a:spcPct val="43750"/>
              </a:spcAft>
              <a:buChar char="•"/>
            </a:pPr>
            <a:r>
              <a:rPr dirty="0">
                <a:hlinkClick r:id="rId7"/>
              </a:rPr>
              <a:t>Azure Web Apps</a:t>
            </a:r>
          </a:p>
          <a:p>
            <a:endParaRPr dirty="0">
              <a:hlinkClick r:id="rId7"/>
            </a:endParaRPr>
          </a:p>
          <a:p>
            <a:pPr lvl="1" indent="-285750">
              <a:spcBef>
                <a:spcPct val="43750"/>
              </a:spcBef>
              <a:spcAft>
                <a:spcPct val="43750"/>
              </a:spcAft>
              <a:buChar char="•"/>
            </a:pPr>
            <a:r>
              <a:rPr dirty="0">
                <a:hlinkClick r:id="rId8"/>
              </a:rPr>
              <a:t>Azure API Apps</a:t>
            </a:r>
          </a:p>
          <a:p>
            <a:endParaRPr dirty="0">
              <a:hlinkClick r:id="rId8"/>
            </a:endParaRPr>
          </a:p>
          <a:p>
            <a:pPr>
              <a:spcBef>
                <a:spcPct val="43750"/>
              </a:spcBef>
              <a:spcAft>
                <a:spcPct val="43750"/>
              </a:spcAft>
            </a:pPr>
            <a:r>
              <a:rPr dirty="0"/>
              <a:t>To secure your API and connectors, you can use one of these standard authentication methods (</a:t>
            </a:r>
            <a:r>
              <a:rPr dirty="0">
                <a:hlinkClick r:id="rId9"/>
              </a:rPr>
              <a:t>Azure Active Directory</a:t>
            </a:r>
            <a:r>
              <a:rPr dirty="0"/>
              <a:t> is recommended):</a:t>
            </a:r>
          </a:p>
          <a:p>
            <a:endParaRPr dirty="0"/>
          </a:p>
          <a:p>
            <a:pPr lvl="1" indent="-285750">
              <a:spcBef>
                <a:spcPct val="43750"/>
              </a:spcBef>
              <a:spcAft>
                <a:spcPct val="43750"/>
              </a:spcAft>
              <a:buChar char="•"/>
            </a:pPr>
            <a:r>
              <a:rPr dirty="0">
                <a:hlinkClick r:id="rId10"/>
              </a:rPr>
              <a:t>Generic OAuth 2.0</a:t>
            </a:r>
          </a:p>
          <a:p>
            <a:endParaRPr dirty="0">
              <a:hlinkClick r:id="rId10"/>
            </a:endParaRPr>
          </a:p>
          <a:p>
            <a:pPr lvl="1" indent="-285750">
              <a:spcBef>
                <a:spcPct val="43750"/>
              </a:spcBef>
              <a:spcAft>
                <a:spcPct val="43750"/>
              </a:spcAft>
              <a:buChar char="•"/>
            </a:pPr>
            <a:r>
              <a:rPr dirty="0"/>
              <a:t>OAuth 2.0 for specific services, such as Azure Active Directory, Dropbox, GitHub, and Salesforce</a:t>
            </a:r>
          </a:p>
          <a:p>
            <a:endParaRPr dirty="0"/>
          </a:p>
          <a:p>
            <a:pPr lvl="1" indent="-285750">
              <a:spcBef>
                <a:spcPct val="43750"/>
              </a:spcBef>
              <a:spcAft>
                <a:spcPct val="43750"/>
              </a:spcAft>
              <a:buChar char="•"/>
            </a:pPr>
            <a:r>
              <a:rPr dirty="0">
                <a:hlinkClick r:id="rId11"/>
              </a:rPr>
              <a:t>Basic Authentication</a:t>
            </a:r>
          </a:p>
          <a:p>
            <a:endParaRPr dirty="0">
              <a:hlinkClick r:id="rId11"/>
            </a:endParaRPr>
          </a:p>
          <a:p>
            <a:pPr lvl="1" indent="-285750">
              <a:spcBef>
                <a:spcPct val="43750"/>
              </a:spcBef>
              <a:spcAft>
                <a:spcPct val="43750"/>
              </a:spcAft>
              <a:buChar char="•"/>
            </a:pPr>
            <a:r>
              <a:rPr dirty="0">
                <a:hlinkClick r:id="rId12"/>
              </a:rPr>
              <a:t>API Key</a:t>
            </a:r>
          </a:p>
          <a:p>
            <a:endParaRPr dirty="0">
              <a:hlinkClick r:id="rId12"/>
            </a:endParaRPr>
          </a:p>
          <a:p>
            <a:pPr>
              <a:spcBef>
                <a:spcPct val="43750"/>
              </a:spcBef>
              <a:spcAft>
                <a:spcPct val="43750"/>
              </a:spcAft>
            </a:pPr>
            <a:r>
              <a:rPr dirty="0"/>
              <a:t>You can set up Azure AD authentication for your API in the Azure portal so you don't have to implement authentication through code. If needed, you can require and enforce authentication through your API's code. For more information about Azure AD for custom connectors, see </a:t>
            </a:r>
            <a:r>
              <a:rPr dirty="0">
                <a:hlinkClick r:id="rId13"/>
              </a:rPr>
              <a:t>Secure your API and connector with Azure AD</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rPr dirty="0"/>
              <a:t>In a declarative mindset, you might hide or show controls based on a query for data. For example, if you had an app for managing customer's orders, you might have a warning icon that displays only if the customer has more than three outstanding invoices. In addition to the warning, you might have a requirement to get approval from a manager if the customer would like to submit a new order when they have more than three outstanding invoices. This approval workflow will start by the user selecting an approval button.</a:t>
            </a:r>
          </a:p>
          <a:p>
            <a:endParaRPr dirty="0"/>
          </a:p>
          <a:p>
            <a:pPr>
              <a:spcBef>
                <a:spcPct val="43750"/>
              </a:spcBef>
              <a:spcAft>
                <a:spcPct val="43750"/>
              </a:spcAft>
            </a:pPr>
            <a:r>
              <a:rPr dirty="0"/>
              <a:t>With a declarative mindset, you would set the Visible property for the warning icon to the following.</a:t>
            </a:r>
          </a:p>
          <a:p>
            <a:endParaRPr dirty="0"/>
          </a:p>
          <a:p>
            <a:pPr>
              <a:spcBef>
                <a:spcPct val="43750"/>
              </a:spcBef>
              <a:spcAft>
                <a:spcPct val="43750"/>
              </a:spcAft>
            </a:pPr>
            <a:r>
              <a:rPr dirty="0"/>
              <a:t>If that is true, then the icon displays, and if it is false the icon does not display. You would then repeat that same formula on the Visible property of the Approval button.</a:t>
            </a:r>
          </a:p>
          <a:p>
            <a:endParaRPr dirty="0"/>
          </a:p>
          <a:p>
            <a:pPr>
              <a:spcBef>
                <a:spcPct val="43750"/>
              </a:spcBef>
              <a:spcAft>
                <a:spcPct val="43750"/>
              </a:spcAft>
            </a:pPr>
            <a:r>
              <a:rPr dirty="0"/>
              <a:t>The problem is this becomes a complex formula that you maintain in two different locations, and that query will generate duplicate network traffic, processing in the app, and processing on the data source.</a:t>
            </a:r>
          </a:p>
          <a:p>
            <a:endParaRPr dirty="0"/>
          </a:p>
          <a:p>
            <a:pPr>
              <a:spcBef>
                <a:spcPct val="43750"/>
              </a:spcBef>
              <a:spcAft>
                <a:spcPct val="43750"/>
              </a:spcAft>
            </a:pPr>
            <a:r>
              <a:rPr dirty="0"/>
              <a:t>A better approach is only to run the complex call once, store the result in a variable, and then use that variable to control the Visible property of each control.</a:t>
            </a:r>
          </a:p>
          <a:p>
            <a:endParaRPr dirty="0"/>
          </a:p>
          <a:p>
            <a:pPr>
              <a:spcBef>
                <a:spcPct val="43750"/>
              </a:spcBef>
              <a:spcAft>
                <a:spcPct val="43750"/>
              </a:spcAft>
            </a:pPr>
            <a:r>
              <a:rPr dirty="0"/>
              <a:t>To do this, configure the </a:t>
            </a:r>
            <a:r>
              <a:rPr b="1" dirty="0" err="1"/>
              <a:t>OnVisible</a:t>
            </a:r>
            <a:r>
              <a:rPr dirty="0"/>
              <a:t> property of the screen to set the variable.</a:t>
            </a:r>
          </a:p>
          <a:p>
            <a:endParaRPr dirty="0"/>
          </a:p>
          <a:p>
            <a:pPr>
              <a:spcBef>
                <a:spcPct val="43750"/>
              </a:spcBef>
              <a:spcAft>
                <a:spcPct val="43750"/>
              </a:spcAft>
            </a:pPr>
            <a:r>
              <a:rPr dirty="0"/>
              <a:t>The variable </a:t>
            </a:r>
            <a:r>
              <a:rPr b="1" dirty="0" err="1"/>
              <a:t>varOutstandingExceeded</a:t>
            </a:r>
            <a:r>
              <a:rPr dirty="0"/>
              <a:t> is either true or false based on the result of the formula. Now set the </a:t>
            </a:r>
            <a:r>
              <a:rPr b="1" dirty="0"/>
              <a:t>Visible</a:t>
            </a:r>
            <a:r>
              <a:rPr dirty="0"/>
              <a:t> property of the icon and button control to </a:t>
            </a:r>
            <a:r>
              <a:rPr b="1" dirty="0" err="1"/>
              <a:t>varOutstandingExceeded</a:t>
            </a:r>
            <a:r>
              <a:rPr dirty="0"/>
              <a:t>.</a:t>
            </a:r>
          </a:p>
          <a:p>
            <a:endParaRPr dirty="0"/>
          </a:p>
          <a:p>
            <a:pPr>
              <a:spcBef>
                <a:spcPct val="43750"/>
              </a:spcBef>
              <a:spcAft>
                <a:spcPct val="43750"/>
              </a:spcAft>
            </a:pPr>
            <a:r>
              <a:rPr dirty="0"/>
              <a:t>No additional formula or functions are necessary. This is because those controls accept either true or false for the </a:t>
            </a:r>
            <a:r>
              <a:rPr b="1" dirty="0"/>
              <a:t>Visible</a:t>
            </a:r>
            <a:r>
              <a:rPr dirty="0"/>
              <a:t> property and the variable will be either true or false. Based on your </a:t>
            </a:r>
            <a:r>
              <a:rPr b="1" dirty="0"/>
              <a:t>Set</a:t>
            </a:r>
            <a:r>
              <a:rPr dirty="0"/>
              <a:t> function in the </a:t>
            </a:r>
            <a:r>
              <a:rPr b="1" dirty="0" err="1"/>
              <a:t>OnVisible</a:t>
            </a:r>
            <a:r>
              <a:rPr dirty="0"/>
              <a:t> property of the screen, Power Apps will set the type of variable to Boolean and set the value to true or false based on the result of the formula.</a:t>
            </a:r>
          </a:p>
          <a:p>
            <a:endParaRPr dirty="0"/>
          </a:p>
          <a:p>
            <a:pPr>
              <a:spcBef>
                <a:spcPct val="43750"/>
              </a:spcBef>
              <a:spcAft>
                <a:spcPct val="43750"/>
              </a:spcAft>
            </a:pPr>
            <a:r>
              <a:rPr dirty="0"/>
              <a:t>Small changes like this make your app both more performant and easier to maintain. You should incorporate variables anytime you are repetitively retrieving information that is not going to change while you are using it.</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After you have an API, the next step to consider is how to describe the API's interface and its operations so that Power Apps, Power Automate, and Azure Logic Apps can communicate with the API. After you determine how to describe the API, you can create the connector, which then registers it with the appropriate services.</a:t>
            </a:r>
          </a:p>
          <a:p>
            <a:endParaRPr dirty="0"/>
          </a:p>
          <a:p>
            <a:pPr>
              <a:spcBef>
                <a:spcPct val="43750"/>
              </a:spcBef>
              <a:spcAft>
                <a:spcPct val="43750"/>
              </a:spcAft>
            </a:pPr>
            <a:r>
              <a:rPr dirty="0"/>
              <a:t>Use one of the following approaches to describe your API:</a:t>
            </a:r>
          </a:p>
          <a:p>
            <a:endParaRPr dirty="0"/>
          </a:p>
          <a:p>
            <a:pPr lvl="1" indent="-285750">
              <a:spcBef>
                <a:spcPct val="43750"/>
              </a:spcBef>
              <a:spcAft>
                <a:spcPct val="43750"/>
              </a:spcAft>
              <a:buChar char="•"/>
            </a:pPr>
            <a:r>
              <a:rPr dirty="0"/>
              <a:t>An </a:t>
            </a:r>
            <a:r>
              <a:rPr dirty="0" err="1"/>
              <a:t>OpenAPI</a:t>
            </a:r>
            <a:r>
              <a:rPr dirty="0"/>
              <a:t> definition (formerly known as a Swagger file). For more information, see </a:t>
            </a:r>
            <a:r>
              <a:rPr dirty="0">
                <a:hlinkClick r:id="rId3"/>
              </a:rPr>
              <a:t>Create a custom connector from an </a:t>
            </a:r>
            <a:r>
              <a:rPr dirty="0" err="1">
                <a:hlinkClick r:id="rId3"/>
              </a:rPr>
              <a:t>OpenAPI</a:t>
            </a:r>
            <a:r>
              <a:rPr dirty="0"/>
              <a:t> and </a:t>
            </a:r>
            <a:r>
              <a:rPr dirty="0">
                <a:hlinkClick r:id="rId4"/>
              </a:rPr>
              <a:t>What is Swagger</a:t>
            </a:r>
            <a:r>
              <a:rPr dirty="0"/>
              <a:t>.</a:t>
            </a:r>
          </a:p>
          <a:p>
            <a:endParaRPr dirty="0"/>
          </a:p>
          <a:p>
            <a:pPr lvl="1" indent="-285750">
              <a:spcBef>
                <a:spcPct val="43750"/>
              </a:spcBef>
              <a:spcAft>
                <a:spcPct val="43750"/>
              </a:spcAft>
              <a:buChar char="•"/>
            </a:pPr>
            <a:r>
              <a:rPr dirty="0"/>
              <a:t>A Postman collection. For more information, see </a:t>
            </a:r>
            <a:r>
              <a:rPr dirty="0">
                <a:hlinkClick r:id="rId5"/>
              </a:rPr>
              <a:t>Create a Postman collection for a custom connector</a:t>
            </a:r>
            <a:r>
              <a:rPr dirty="0"/>
              <a:t>, </a:t>
            </a:r>
            <a:r>
              <a:rPr dirty="0">
                <a:hlinkClick r:id="rId6"/>
              </a:rPr>
              <a:t>Create a custom connector from a Postman collection</a:t>
            </a:r>
            <a:r>
              <a:rPr dirty="0"/>
              <a:t>, and </a:t>
            </a:r>
            <a:r>
              <a:rPr dirty="0">
                <a:hlinkClick r:id="rId7"/>
              </a:rPr>
              <a:t>Postman documentation</a:t>
            </a:r>
            <a:r>
              <a:rPr dirty="0"/>
              <a:t>.</a:t>
            </a:r>
          </a:p>
          <a:p>
            <a:endParaRPr dirty="0"/>
          </a:p>
          <a:p>
            <a:pPr lvl="1" indent="-285750">
              <a:spcBef>
                <a:spcPct val="43750"/>
              </a:spcBef>
              <a:spcAft>
                <a:spcPct val="43750"/>
              </a:spcAft>
              <a:buChar char="•"/>
            </a:pPr>
            <a:r>
              <a:rPr dirty="0"/>
              <a:t>You can also start with a blank custom connection using the custom connector wizard in Power Apps and Power Automate. For more information, see </a:t>
            </a:r>
            <a:r>
              <a:rPr dirty="0">
                <a:hlinkClick r:id="rId8"/>
              </a:rPr>
              <a:t>Create a custom connector from scratch</a:t>
            </a:r>
            <a:r>
              <a:rPr dirty="0"/>
              <a:t> for additional information.</a:t>
            </a:r>
          </a:p>
          <a:p>
            <a:endParaRPr dirty="0"/>
          </a:p>
          <a:p>
            <a:pPr>
              <a:spcBef>
                <a:spcPct val="43750"/>
              </a:spcBef>
              <a:spcAft>
                <a:spcPct val="43750"/>
              </a:spcAft>
            </a:pPr>
            <a:r>
              <a:rPr dirty="0" err="1"/>
              <a:t>OpenAPI</a:t>
            </a:r>
            <a:r>
              <a:rPr dirty="0"/>
              <a:t> definitions and Postman collections use a different format, but both are language-independent, machine-readable documents that describe your API's operations and parameters. You can generate these documents from various tools, based on the language and platform used by your API. Behind the scenes, Power Apps, Power Automate, and Azure Logic Apps use </a:t>
            </a:r>
            <a:r>
              <a:rPr dirty="0" err="1"/>
              <a:t>OpenAPI</a:t>
            </a:r>
            <a:r>
              <a:rPr dirty="0"/>
              <a:t> to define connectors.</a:t>
            </a:r>
          </a:p>
        </p:txBody>
      </p:sp>
      <p:sp>
        <p:nvSpPr>
          <p:cNvPr id="4" name="Slide Number Placeholder 3"/>
          <p:cNvSpPr>
            <a:spLocks noGrp="1"/>
          </p:cNvSpPr>
          <p:nvPr>
            <p:ph type="sldNum" sz="quarter" idx="10"/>
          </p:nvPr>
        </p:nvSpPr>
        <p:spPr/>
        <p:txBody>
          <a:bodyPr/>
          <a:lstStyle/>
          <a:p>
            <a:fld id="{6101C5E1-D8E9-464D-A93E-CE21651935A7}" type="slidenum">
              <a:rPr lang="en-US" smtClean="0"/>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You can use your custom connector the same way that you use any built-in connectors. You create the connection to the API and call any operations provided by the API the same way that you call operations for built-in connectors.</a:t>
            </a:r>
          </a:p>
          <a:p>
            <a:endParaRPr/>
          </a:p>
          <a:p>
            <a:pPr>
              <a:spcBef>
                <a:spcPct val="43750"/>
              </a:spcBef>
              <a:spcAft>
                <a:spcPct val="43750"/>
              </a:spcAft>
            </a:pPr>
            <a:r>
              <a:t>Connectors created in Power Apps or Power Automate can be used in both services, but connectors created in Azure Logic Apps cannot be used directly in other services. However, a connector can be easily recreated using the same OpenAPI definition or Postman collection used to create the Azure Logic Apps connector.</a:t>
            </a:r>
          </a:p>
          <a:p>
            <a:endParaRPr/>
          </a:p>
          <a:p>
            <a:pPr>
              <a:spcBef>
                <a:spcPct val="43750"/>
              </a:spcBef>
              <a:spcAft>
                <a:spcPct val="43750"/>
              </a:spcAft>
            </a:pPr>
            <a:r>
              <a:t>For more information about using custom connectors from Power Apps, Power Automate, and Azure Logic Apps:</a:t>
            </a:r>
          </a:p>
          <a:p>
            <a:endParaRPr/>
          </a:p>
          <a:p>
            <a:pPr lvl="1" indent="-285750">
              <a:spcBef>
                <a:spcPct val="43750"/>
              </a:spcBef>
              <a:spcAft>
                <a:spcPct val="43750"/>
              </a:spcAft>
              <a:buChar char="•"/>
            </a:pPr>
            <a:r>
              <a:rPr>
                <a:hlinkClick r:id="rId3"/>
              </a:rPr>
              <a:t>Use a custom connector from a Power Apps app</a:t>
            </a:r>
          </a:p>
          <a:p>
            <a:endParaRPr>
              <a:hlinkClick r:id="rId3"/>
            </a:endParaRPr>
          </a:p>
          <a:p>
            <a:pPr lvl="1" indent="-285750">
              <a:spcBef>
                <a:spcPct val="43750"/>
              </a:spcBef>
              <a:spcAft>
                <a:spcPct val="43750"/>
              </a:spcAft>
              <a:buChar char="•"/>
            </a:pPr>
            <a:r>
              <a:rPr>
                <a:hlinkClick r:id="rId4"/>
              </a:rPr>
              <a:t>Use a custom connector from a flow</a:t>
            </a:r>
          </a:p>
          <a:p>
            <a:endParaRPr>
              <a:hlinkClick r:id="rId4"/>
            </a:endParaRPr>
          </a:p>
          <a:p>
            <a:pPr lvl="1" indent="-285750">
              <a:spcBef>
                <a:spcPct val="43750"/>
              </a:spcBef>
              <a:spcAft>
                <a:spcPct val="43750"/>
              </a:spcAft>
              <a:buChar char="•"/>
            </a:pPr>
            <a:r>
              <a:rPr>
                <a:hlinkClick r:id="rId5"/>
              </a:rPr>
              <a:t>Use a custom connector from a logic app</a:t>
            </a:r>
          </a:p>
        </p:txBody>
      </p:sp>
      <p:sp>
        <p:nvSpPr>
          <p:cNvPr id="4" name="Slide Number Placeholder 3"/>
          <p:cNvSpPr>
            <a:spLocks noGrp="1"/>
          </p:cNvSpPr>
          <p:nvPr>
            <p:ph type="sldNum" sz="quarter" idx="10"/>
          </p:nvPr>
        </p:nvSpPr>
        <p:spPr/>
        <p:txBody>
          <a:bodyPr/>
          <a:lstStyle/>
          <a:p>
            <a:fld id="{6101C5E1-D8E9-464D-A93E-CE21651935A7}" type="slidenum">
              <a:rPr lang="en-US" smtClean="0"/>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Connectors can be shared with other users in your organization the same way you share resources in Power Apps, Power Automate, and Azure Logic Apps. For more information, see </a:t>
            </a:r>
            <a:r>
              <a:rPr>
                <a:hlinkClick r:id="rId3"/>
              </a:rPr>
              <a:t>Share a custom connector in your organization</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If you want to share the connector with all users in Power Apps, Power Automate, and Azure Logic Apps, you can submit the connector for Microsoft certification. During this process, Microsoft reviews the connector, checks for technical and content compliance, and validates functionality for Power Apps, Power Automate, and Azure Logic Apps. For more information, see </a:t>
            </a:r>
            <a:r>
              <a:rPr>
                <a:hlinkClick r:id="rId3"/>
              </a:rPr>
              <a:t>Submit your connector for Microsoft certification</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https://docs.microsoft.com/en-us/learn/modules/use-custom-connectors-in-powerapps-canvas-app/3-use-postman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26567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Contextual variables are similar to global variables except they are only referenced on the screen where you create them. Although it's not possible to set the user's name to a variable to reference throughout your app, there are still advantages to the fact that contextual variables cannot be used on other screens.</a:t>
            </a:r>
          </a:p>
          <a:p>
            <a:endParaRPr/>
          </a:p>
          <a:p>
            <a:pPr>
              <a:spcBef>
                <a:spcPct val="43750"/>
              </a:spcBef>
              <a:spcAft>
                <a:spcPct val="43750"/>
              </a:spcAft>
            </a:pPr>
            <a:r>
              <a:t>Sometimes you have functionality you want to use on multiple screens that is variable driven. For example, many apps use pop-up dialog boxes to confirm things like deleting a record. A common way to implement this is to set a Contextual variable to true when the user selects the delete button. You do that by setting the </a:t>
            </a:r>
            <a:r>
              <a:rPr b="1"/>
              <a:t>OnSelect</a:t>
            </a:r>
            <a:r>
              <a:t> property of the button to the following.</a:t>
            </a:r>
          </a:p>
          <a:p>
            <a:endParaRPr/>
          </a:p>
          <a:p>
            <a:pPr>
              <a:spcBef>
                <a:spcPct val="43750"/>
              </a:spcBef>
              <a:spcAft>
                <a:spcPct val="43750"/>
              </a:spcAft>
            </a:pPr>
            <a:r>
              <a:t>You then set the </a:t>
            </a:r>
            <a:r>
              <a:rPr b="1"/>
              <a:t>Visible</a:t>
            </a:r>
            <a:r>
              <a:t> property of the pop-up controls to </a:t>
            </a:r>
            <a:r>
              <a:rPr b="1"/>
              <a:t>varShowPopUp</a:t>
            </a:r>
            <a:r>
              <a:t>. This is similar to the example from the global variables. The major difference is reusability. If you copy the controls (using Ctrl+C) to an additional screen, then you will have two instances of </a:t>
            </a:r>
            <a:r>
              <a:rPr b="1"/>
              <a:t>varShowPopUp</a:t>
            </a:r>
            <a:r>
              <a:t>. These two instances use the same name, but can have different values. The value of </a:t>
            </a:r>
            <a:r>
              <a:rPr b="1"/>
              <a:t>varShowPopUp</a:t>
            </a:r>
            <a:r>
              <a:t> on screen1 does not affect the value of </a:t>
            </a:r>
            <a:r>
              <a:rPr b="1"/>
              <a:t>varShowPopUp</a:t>
            </a:r>
            <a:r>
              <a:t> on screen2 because each contextual variable, even when they have the same name, are scoped to the screen they are on.</a:t>
            </a:r>
          </a:p>
          <a:p>
            <a:endParaRPr/>
          </a:p>
          <a:p>
            <a:pPr>
              <a:spcBef>
                <a:spcPct val="43750"/>
              </a:spcBef>
              <a:spcAft>
                <a:spcPct val="43750"/>
              </a:spcAft>
            </a:pPr>
            <a:r>
              <a:t>Typically reusing variable names like this is not recommended because it can be confusing, but it's great if you want to reuse functionality independently on different screens.</a:t>
            </a:r>
          </a:p>
          <a:p>
            <a:endParaRPr/>
          </a:p>
          <a:p>
            <a:pPr>
              <a:spcBef>
                <a:spcPct val="43750"/>
              </a:spcBef>
              <a:spcAft>
                <a:spcPct val="43750"/>
              </a:spcAft>
            </a:pPr>
            <a:r>
              <a:t>If you are in doubt about whether you should use global or contextual variables, typically global variables are the default answer. This is because they are available everywhere, making them the most flexible.</a:t>
            </a:r>
          </a:p>
          <a:p>
            <a:endParaRPr/>
          </a:p>
          <a:p>
            <a:pPr>
              <a:spcBef>
                <a:spcPct val="43750"/>
              </a:spcBef>
              <a:spcAft>
                <a:spcPct val="43750"/>
              </a:spcAft>
            </a:pPr>
            <a:r>
              <a:t>One unique behavior of the </a:t>
            </a:r>
            <a:r>
              <a:rPr b="1"/>
              <a:t>UpdateContext</a:t>
            </a:r>
            <a:r>
              <a:t> function is that you can declare more than one variable at a time. This is not possible with the </a:t>
            </a:r>
            <a:r>
              <a:rPr b="1"/>
              <a:t>Set</a:t>
            </a:r>
            <a:r>
              <a:t> function. To create more than one context variable with a single formula, use a comma between the variables.</a:t>
            </a:r>
          </a:p>
          <a:p>
            <a:endParaRPr/>
          </a:p>
          <a:p>
            <a:pPr>
              <a:spcBef>
                <a:spcPct val="43750"/>
              </a:spcBef>
              <a:spcAft>
                <a:spcPct val="43750"/>
              </a:spcAft>
            </a:pPr>
            <a:r>
              <a:t>To do the same thing with Global variables, you would use the following.</a:t>
            </a:r>
          </a:p>
          <a:p>
            <a:endParaRPr/>
          </a:p>
          <a:p>
            <a:pPr>
              <a:spcBef>
                <a:spcPct val="43750"/>
              </a:spcBef>
              <a:spcAft>
                <a:spcPct val="43750"/>
              </a:spcAft>
            </a:pPr>
            <a:r>
              <a:t>This is not a reason to sway your choice of variable types but a useful concept to remember. In the next unit, you will learn about storing tables of data in a collection variable.</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In the previous two units, you learned how global and contextual variables store single values. The third variable type, collections, allow you to store a table of data. This is ideal when you need to store large amounts of structured data for reuse in your app. This data can come directly from a data source, can be created within the app, or a combination of both.</a:t>
            </a:r>
          </a:p>
          <a:p>
            <a:pPr>
              <a:spcBef>
                <a:spcPct val="43750"/>
              </a:spcBef>
              <a:spcAft>
                <a:spcPct val="43750"/>
              </a:spcAft>
            </a:pPr>
            <a:endParaRPr lang="en-US" dirty="0"/>
          </a:p>
          <a:p>
            <a:pPr>
              <a:spcBef>
                <a:spcPct val="43750"/>
              </a:spcBef>
              <a:spcAft>
                <a:spcPct val="43750"/>
              </a:spcAft>
            </a:pPr>
            <a:r>
              <a:rPr dirty="0"/>
              <a:t>The most common reason for using collections is to optimize performance by reducing calls to the same table in a data source. For example, if you have a table that stores all of your active projects and you want to reference that list multiple times in your app, then you should consider querying for that data once and storing it in a collection. To store a copy of the </a:t>
            </a:r>
            <a:r>
              <a:rPr b="1" dirty="0"/>
              <a:t>Projects</a:t>
            </a:r>
            <a:r>
              <a:rPr dirty="0"/>
              <a:t> table from your data source into a collection called </a:t>
            </a:r>
            <a:r>
              <a:rPr b="1" dirty="0" err="1"/>
              <a:t>collectProjects</a:t>
            </a:r>
            <a:r>
              <a:rPr dirty="0"/>
              <a:t>, use the following formula.</a:t>
            </a:r>
          </a:p>
          <a:p>
            <a:endParaRPr dirty="0"/>
          </a:p>
          <a:p>
            <a:pPr>
              <a:spcBef>
                <a:spcPct val="43750"/>
              </a:spcBef>
              <a:spcAft>
                <a:spcPct val="43750"/>
              </a:spcAft>
            </a:pPr>
            <a:r>
              <a:rPr dirty="0"/>
              <a:t>This will create a collection named </a:t>
            </a:r>
            <a:r>
              <a:rPr b="1" dirty="0" err="1"/>
              <a:t>collectProjects</a:t>
            </a:r>
            <a:r>
              <a:rPr dirty="0"/>
              <a:t> that will have the same rows and columns as the </a:t>
            </a:r>
            <a:r>
              <a:rPr b="1" dirty="0"/>
              <a:t>Projects</a:t>
            </a:r>
            <a:r>
              <a:rPr dirty="0"/>
              <a:t> table from your data source. Here are a couple of considerations that you need to understand about using collections:</a:t>
            </a:r>
          </a:p>
          <a:p>
            <a:endParaRPr dirty="0"/>
          </a:p>
          <a:p>
            <a:pPr lvl="1" indent="-285750">
              <a:spcBef>
                <a:spcPct val="43750"/>
              </a:spcBef>
              <a:spcAft>
                <a:spcPct val="43750"/>
              </a:spcAft>
              <a:buChar char="•"/>
            </a:pPr>
            <a:r>
              <a:rPr dirty="0"/>
              <a:t>The Collect function is not delegable. This means by default only the first 500 records from the data source will be retrieved and stored in the collection. For more information about working with delegation, see </a:t>
            </a:r>
            <a:r>
              <a:rPr dirty="0">
                <a:hlinkClick r:id="" action="ppaction://noaction"/>
              </a:rPr>
              <a:t>Work with data source limits (delegation limits) in a Power Apps canvas app</a:t>
            </a:r>
          </a:p>
          <a:p>
            <a:endParaRPr dirty="0">
              <a:hlinkClick r:id="" action="ppaction://noaction"/>
            </a:endParaRPr>
          </a:p>
          <a:p>
            <a:pPr lvl="1" indent="-285750">
              <a:spcBef>
                <a:spcPct val="43750"/>
              </a:spcBef>
              <a:spcAft>
                <a:spcPct val="43750"/>
              </a:spcAft>
              <a:buChar char="•"/>
            </a:pPr>
            <a:r>
              <a:rPr dirty="0"/>
              <a:t>Collections are not linked to the data source after you create them. This means changes to the data in the collection do not automatically save to the data source. If you want to update the data source based on your changes to the collection, you will need to build formulas to do so.</a:t>
            </a:r>
          </a:p>
          <a:p>
            <a:endParaRPr dirty="0"/>
          </a:p>
          <a:p>
            <a:pPr lvl="1" indent="-285750">
              <a:spcBef>
                <a:spcPct val="43750"/>
              </a:spcBef>
              <a:spcAft>
                <a:spcPct val="43750"/>
              </a:spcAft>
              <a:buChar char="•"/>
            </a:pPr>
            <a:r>
              <a:rPr dirty="0"/>
              <a:t>Collections are temporary. When you close the app, the collection and all of its contents are removed. If you need to store collection data, you need to write it to a data source before closing the app.</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20000"/>
          </a:bodyPr>
          <a:lstStyle/>
          <a:p>
            <a:pPr>
              <a:spcBef>
                <a:spcPct val="43750"/>
              </a:spcBef>
              <a:spcAft>
                <a:spcPct val="43750"/>
              </a:spcAft>
            </a:pPr>
            <a:r>
              <a:t>Collections do not have to come from a data source. You can also create a collection from information directly within your app. This is often done to provide values for a drop-down menu or combo box and to store large amounts of data before writing to a data source.</a:t>
            </a:r>
          </a:p>
          <a:p>
            <a:endParaRPr/>
          </a:p>
          <a:p>
            <a:pPr>
              <a:spcBef>
                <a:spcPct val="43750"/>
              </a:spcBef>
              <a:spcAft>
                <a:spcPct val="43750"/>
              </a:spcAft>
            </a:pPr>
            <a:r>
              <a:t>Creating a collection with your own data is very similar to working with the other variable types. The following formula will create a collection named </a:t>
            </a:r>
            <a:r>
              <a:rPr b="1"/>
              <a:t>collectColors</a:t>
            </a:r>
            <a:r>
              <a:t> that matches the structure shown in the following table.</a:t>
            </a:r>
          </a:p>
          <a:p>
            <a:endParaRPr/>
          </a:p>
          <a:p>
            <a:r>
              <a:t> Name FavoriteColor </a:t>
            </a:r>
          </a:p>
          <a:p>
            <a:endParaRPr/>
          </a:p>
          <a:p>
            <a:pPr algn="l"/>
            <a:r>
              <a:t>Shane</a:t>
            </a:r>
          </a:p>
          <a:p>
            <a:endParaRPr/>
          </a:p>
          <a:p>
            <a:pPr algn="l"/>
            <a:r>
              <a:t>Orange</a:t>
            </a:r>
          </a:p>
          <a:p>
            <a:endParaRPr/>
          </a:p>
          <a:p>
            <a:pPr algn="l"/>
            <a:r>
              <a:t>Mary</a:t>
            </a:r>
          </a:p>
          <a:p>
            <a:endParaRPr/>
          </a:p>
          <a:p>
            <a:pPr algn="l"/>
            <a:r>
              <a:t>Blue</a:t>
            </a:r>
          </a:p>
          <a:p>
            <a:endParaRPr/>
          </a:p>
          <a:p>
            <a:pPr algn="l"/>
            <a:r>
              <a:t>Oscar</a:t>
            </a:r>
          </a:p>
          <a:p>
            <a:endParaRPr/>
          </a:p>
          <a:p>
            <a:pPr algn="l"/>
            <a:r>
              <a:t>Yellow</a:t>
            </a:r>
          </a:p>
          <a:p>
            <a:endParaRPr/>
          </a:p>
          <a:p>
            <a:pPr>
              <a:spcBef>
                <a:spcPct val="43750"/>
              </a:spcBef>
              <a:spcAft>
                <a:spcPct val="43750"/>
              </a:spcAft>
            </a:pPr>
            <a:r>
              <a:t>After you create the collection, you can then reuse it throughout your app. This also means all of the table functions are available to be used. The one exception where Collections vary from tabular data sources is you cannot use them with the Form control.</a:t>
            </a:r>
          </a:p>
          <a:p>
            <a:endParaRPr/>
          </a:p>
          <a:p>
            <a:pPr>
              <a:spcBef>
                <a:spcPct val="43750"/>
              </a:spcBef>
              <a:spcAft>
                <a:spcPct val="43750"/>
              </a:spcAft>
            </a:pPr>
            <a:r>
              <a:t>For more information about working with collections and the table data they store, see </a:t>
            </a:r>
            <a:r>
              <a:rPr>
                <a:hlinkClick r:id="rId3"/>
              </a:rPr>
              <a:t>Author a basic formula that uses tables and records in a Power Apps canvas app</a:t>
            </a:r>
            <a:r>
              <a:t>.</a:t>
            </a:r>
          </a:p>
          <a:p>
            <a:endParaRPr/>
          </a:p>
          <a:p>
            <a:pPr>
              <a:spcBef>
                <a:spcPct val="43750"/>
              </a:spcBef>
              <a:spcAft>
                <a:spcPct val="43750"/>
              </a:spcAft>
            </a:pPr>
            <a:r>
              <a:t>Additionally, collections store table data no differently than tabular data sources. The learning path </a:t>
            </a:r>
            <a:r>
              <a:rPr>
                <a:hlinkClick r:id="rId4"/>
              </a:rPr>
              <a:t>Work with data in a Power Apps canvas app</a:t>
            </a:r>
            <a:r>
              <a:t> has many concepts that allow you to work with and extend the power of your collections.</a:t>
            </a:r>
          </a:p>
          <a:p>
            <a:endParaRPr/>
          </a:p>
          <a:p>
            <a:pPr>
              <a:spcBef>
                <a:spcPct val="43750"/>
              </a:spcBef>
              <a:spcAft>
                <a:spcPct val="43750"/>
              </a:spcAft>
            </a:pPr>
            <a:r>
              <a:t>In the final unit of this module, you will learn about some additional variable concepts and how to apply them to your apps.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131540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329042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7847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16" Type="http://schemas.openxmlformats.org/officeDocument/2006/relationships/slideLayout" Target="../slideLayouts/slideLayout92.xml"/><Relationship Id="rId11" Type="http://schemas.openxmlformats.org/officeDocument/2006/relationships/slideLayout" Target="../slideLayouts/slideLayout87.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74" Type="http://schemas.openxmlformats.org/officeDocument/2006/relationships/slideLayout" Target="../slideLayouts/slideLayout150.xml"/><Relationship Id="rId79" Type="http://schemas.openxmlformats.org/officeDocument/2006/relationships/slideLayout" Target="../slideLayouts/slideLayout155.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82" Type="http://schemas.openxmlformats.org/officeDocument/2006/relationships/slideLayout" Target="../slideLayouts/slideLayout158.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slideLayout" Target="../slideLayouts/slideLayout145.xml"/><Relationship Id="rId77" Type="http://schemas.openxmlformats.org/officeDocument/2006/relationships/slideLayout" Target="../slideLayouts/slideLayout153.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slideLayout" Target="../slideLayouts/slideLayout148.xml"/><Relationship Id="rId80" Type="http://schemas.openxmlformats.org/officeDocument/2006/relationships/slideLayout" Target="../slideLayouts/slideLayout156.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slideLayout" Target="../slideLayouts/slideLayout146.xml"/><Relationship Id="rId75" Type="http://schemas.openxmlformats.org/officeDocument/2006/relationships/slideLayout" Target="../slideLayouts/slideLayout151.xml"/><Relationship Id="rId83" Type="http://schemas.openxmlformats.org/officeDocument/2006/relationships/theme" Target="../theme/theme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slideLayout" Target="../slideLayouts/slideLayout149.xml"/><Relationship Id="rId78" Type="http://schemas.openxmlformats.org/officeDocument/2006/relationships/slideLayout" Target="../slideLayouts/slideLayout154.xml"/><Relationship Id="rId81" Type="http://schemas.openxmlformats.org/officeDocument/2006/relationships/slideLayout" Target="../slideLayouts/slideLayout15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6" Type="http://schemas.openxmlformats.org/officeDocument/2006/relationships/slideLayout" Target="../slideLayouts/slideLayout152.xml"/><Relationship Id="rId7" Type="http://schemas.openxmlformats.org/officeDocument/2006/relationships/slideLayout" Target="../slideLayouts/slideLayout83.xml"/><Relationship Id="rId71" Type="http://schemas.openxmlformats.org/officeDocument/2006/relationships/slideLayout" Target="../slideLayouts/slideLayout147.xml"/><Relationship Id="rId2" Type="http://schemas.openxmlformats.org/officeDocument/2006/relationships/slideLayout" Target="../slideLayouts/slideLayout78.xml"/><Relationship Id="rId29" Type="http://schemas.openxmlformats.org/officeDocument/2006/relationships/slideLayout" Target="../slideLayouts/slideLayout105.xml"/><Relationship Id="rId24" Type="http://schemas.openxmlformats.org/officeDocument/2006/relationships/slideLayout" Target="../slideLayouts/slideLayout100.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66" Type="http://schemas.openxmlformats.org/officeDocument/2006/relationships/slideLayout" Target="../slideLayouts/slideLayout1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slideLayout" Target="../slideLayouts/slideLayout197.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42" Type="http://schemas.openxmlformats.org/officeDocument/2006/relationships/slideLayout" Target="../slideLayouts/slideLayout200.xml"/><Relationship Id="rId7" Type="http://schemas.openxmlformats.org/officeDocument/2006/relationships/slideLayout" Target="../slideLayouts/slideLayout16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41" Type="http://schemas.openxmlformats.org/officeDocument/2006/relationships/slideLayout" Target="../slideLayouts/slideLayout199.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slideLayout" Target="../slideLayouts/slideLayout19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4" Type="http://schemas.openxmlformats.org/officeDocument/2006/relationships/image" Target="../media/image22.emf"/><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43" Type="http://schemas.openxmlformats.org/officeDocument/2006/relationships/theme" Target="../theme/theme3.xml"/><Relationship Id="rId8" Type="http://schemas.openxmlformats.org/officeDocument/2006/relationships/slideLayout" Target="../slideLayouts/slideLayout166.xml"/><Relationship Id="rId3" Type="http://schemas.openxmlformats.org/officeDocument/2006/relationships/slideLayout" Target="../slideLayouts/slideLayout161.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4822" r:id="rId75"/>
    <p:sldLayoutId id="2147485100"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21"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4998"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087" r:id="rId31"/>
    <p:sldLayoutId id="2147485088"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learn/modules/work-with-data-source-limits-powerapps-canvas-ap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powerapps/maker/canvas-apps/functions/function-clear-collect-clearcollect" TargetMode="External"/><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xml"/><Relationship Id="rId1" Type="http://schemas.openxmlformats.org/officeDocument/2006/relationships/slideLayout" Target="../slideLayouts/slideLayout98.xml"/><Relationship Id="rId5" Type="http://schemas.openxmlformats.org/officeDocument/2006/relationships/image" Target="../media/image33.wmf"/><Relationship Id="rId4" Type="http://schemas.openxmlformats.org/officeDocument/2006/relationships/image" Target="../media/image3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powerapps.microsoft.com/blog/performance-considerations-with-powerapps/" TargetMode="External"/><Relationship Id="rId2" Type="http://schemas.openxmlformats.org/officeDocument/2006/relationships/notesSlide" Target="../notesSlides/notesSlide34.xml"/><Relationship Id="rId1" Type="http://schemas.openxmlformats.org/officeDocument/2006/relationships/slideLayout" Target="../slideLayouts/slideLayout161.xml"/><Relationship Id="rId4" Type="http://schemas.openxmlformats.org/officeDocument/2006/relationships/hyperlink" Target="https://pahandsonlab.blob.core.windows.net/documents/PowerApps%20canvas%20app%20coding%20standards%20and%20guidelines.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5.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43.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61.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connectors/custom-connectors/define-blank" TargetMode="External"/><Relationship Id="rId2" Type="http://schemas.openxmlformats.org/officeDocument/2006/relationships/notesSlide" Target="../notesSlides/notesSlide57.xml"/><Relationship Id="rId1" Type="http://schemas.openxmlformats.org/officeDocument/2006/relationships/slideLayout" Target="../slideLayouts/slideLayout161.xml"/><Relationship Id="rId5" Type="http://schemas.openxmlformats.org/officeDocument/2006/relationships/hyperlink" Target="https://docs.microsoft.com/connectors/custom-connectors/define-postman-collection" TargetMode="External"/><Relationship Id="rId4" Type="http://schemas.openxmlformats.org/officeDocument/2006/relationships/hyperlink" Target="https://docs.microsoft.com/connectors/custom-connectors/define-openapi-definitio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61.xml"/></Relationships>
</file>

<file path=ppt/slides/_rels/slide63.xml.rels><?xml version="1.0" encoding="UTF-8" standalone="yes"?>
<Relationships xmlns="http://schemas.openxmlformats.org/package/2006/relationships"><Relationship Id="rId3" Type="http://schemas.openxmlformats.org/officeDocument/2006/relationships/hyperlink" Target="https://www.ncdc.noaa.gov/cdo-web/webservices/v2" TargetMode="External"/><Relationship Id="rId2" Type="http://schemas.openxmlformats.org/officeDocument/2006/relationships/notesSlide" Target="../notesSlides/notesSlide59.xml"/><Relationship Id="rId1" Type="http://schemas.openxmlformats.org/officeDocument/2006/relationships/slideLayout" Target="../slideLayouts/slideLayout161.xml"/><Relationship Id="rId5" Type="http://schemas.openxmlformats.org/officeDocument/2006/relationships/hyperlink" Target="https://data.europa.eu/euodp/en/developerscorner" TargetMode="External"/><Relationship Id="rId4" Type="http://schemas.openxmlformats.org/officeDocument/2006/relationships/hyperlink" Target="https://www.census.gov/developers/"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docs.microsoft.com/connectors/custom-connectors/define-blank" TargetMode="External"/><Relationship Id="rId3" Type="http://schemas.openxmlformats.org/officeDocument/2006/relationships/hyperlink" Target="https://docs.microsoft.com/connectors/custom-connectors/define-openapi-definition" TargetMode="External"/><Relationship Id="rId7" Type="http://schemas.openxmlformats.org/officeDocument/2006/relationships/hyperlink" Target="https://www.getpostman.com/docs/" TargetMode="External"/><Relationship Id="rId2" Type="http://schemas.openxmlformats.org/officeDocument/2006/relationships/notesSlide" Target="../notesSlides/notesSlide60.xml"/><Relationship Id="rId1" Type="http://schemas.openxmlformats.org/officeDocument/2006/relationships/slideLayout" Target="../slideLayouts/slideLayout161.xml"/><Relationship Id="rId6" Type="http://schemas.openxmlformats.org/officeDocument/2006/relationships/hyperlink" Target="https://docs.microsoft.com/connectors/custom-connectors/define-postman-collection" TargetMode="External"/><Relationship Id="rId5" Type="http://schemas.openxmlformats.org/officeDocument/2006/relationships/hyperlink" Target="https://docs.microsoft.com/connectors/custom-connectors/create-postman-collection" TargetMode="External"/><Relationship Id="rId4" Type="http://schemas.openxmlformats.org/officeDocument/2006/relationships/hyperlink" Target="http://swagger.io/getting-starte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connectors/custom-connectors/use-custom-connector-powerapps" TargetMode="External"/><Relationship Id="rId2" Type="http://schemas.openxmlformats.org/officeDocument/2006/relationships/notesSlide" Target="../notesSlides/notesSlide61.xml"/><Relationship Id="rId1" Type="http://schemas.openxmlformats.org/officeDocument/2006/relationships/slideLayout" Target="../slideLayouts/slideLayout161.xml"/><Relationship Id="rId5" Type="http://schemas.openxmlformats.org/officeDocument/2006/relationships/hyperlink" Target="https://docs.microsoft.com/connectors/custom-connectors/use-custom-connector-logic-apps" TargetMode="External"/><Relationship Id="rId4" Type="http://schemas.openxmlformats.org/officeDocument/2006/relationships/hyperlink" Target="https://docs.microsoft.com/connectors/custom-connectors/use-custom-connector-flow"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Master advance techniques and data options in canvas apps</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Using collections to increase performance</a:t>
            </a:r>
          </a:p>
        </p:txBody>
      </p:sp>
      <p:sp>
        <p:nvSpPr>
          <p:cNvPr id="3" name="Subtitle"/>
          <p:cNvSpPr>
            <a:spLocks noGrp="1"/>
          </p:cNvSpPr>
          <p:nvPr>
            <p:ph type="body" sz="quarter" idx="42"/>
          </p:nvPr>
        </p:nvSpPr>
        <p:spPr>
          <a:xfrm>
            <a:off x="418643" y="1456897"/>
            <a:ext cx="11354713" cy="3028606"/>
          </a:xfrm>
        </p:spPr>
        <p:txBody>
          <a:bodyPr vert="horz" wrap="square" lIns="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2000" dirty="0">
                <a:solidFill>
                  <a:srgbClr val="000000"/>
                </a:solidFill>
              </a:rPr>
              <a:t>The most common reason for using collections is to optimize performance by reducing calls to the same table in a data source.</a:t>
            </a:r>
          </a:p>
          <a:p>
            <a:pPr marL="342900" lvl="1" indent="-342900">
              <a:lnSpc>
                <a:spcPct val="90000"/>
              </a:lnSpc>
              <a:buFont typeface="Arial" panose="020B0604020202020204" pitchFamily="34" charset="0"/>
              <a:buChar char="•"/>
            </a:pPr>
            <a:r>
              <a:rPr lang="en-US" dirty="0">
                <a:solidFill>
                  <a:srgbClr val="000000"/>
                </a:solidFill>
              </a:rPr>
              <a:t>The Collect function is not delegable. This means by default only the first 500 records from the data source will be retrieved and stored in the collection. For more information about working with delegation, see </a:t>
            </a:r>
            <a:r>
              <a:rPr lang="en-US" dirty="0">
                <a:solidFill>
                  <a:srgbClr val="000000"/>
                </a:solidFill>
                <a:hlinkClick r:id="rId3"/>
              </a:rPr>
              <a:t>Work with data source limits (delegation limits) in a Power Apps canvas app</a:t>
            </a:r>
          </a:p>
          <a:p>
            <a:pPr marL="342900" lvl="1" indent="-342900">
              <a:lnSpc>
                <a:spcPct val="90000"/>
              </a:lnSpc>
              <a:buFont typeface="Arial" panose="020B0604020202020204" pitchFamily="34" charset="0"/>
              <a:buChar char="•"/>
            </a:pPr>
            <a:r>
              <a:rPr lang="en-US" dirty="0">
                <a:solidFill>
                  <a:srgbClr val="000000"/>
                </a:solidFill>
              </a:rPr>
              <a:t>Collections are not linked to the data source after you create them. This means changes to the data in the collection do not automatically save to the data source. If you want to update the data source based on your changes to the collection, you will need to build formulas to do so.</a:t>
            </a:r>
          </a:p>
          <a:p>
            <a:pPr marL="342900" lvl="1" indent="-342900">
              <a:lnSpc>
                <a:spcPct val="90000"/>
              </a:lnSpc>
              <a:buFont typeface="Arial" panose="020B0604020202020204" pitchFamily="34" charset="0"/>
              <a:buChar char="•"/>
            </a:pPr>
            <a:r>
              <a:rPr lang="en-US" dirty="0">
                <a:solidFill>
                  <a:srgbClr val="000000"/>
                </a:solidFill>
              </a:rPr>
              <a:t>Collections are temporary. When you close the app, the collection and all of its contents are removed. If you need to store collection data, you need to write it to a data source before closing the app.</a:t>
            </a:r>
          </a:p>
        </p:txBody>
      </p:sp>
      <p:sp>
        <p:nvSpPr>
          <p:cNvPr id="5" name="TextBox 4">
            <a:extLst>
              <a:ext uri="{FF2B5EF4-FFF2-40B4-BE49-F238E27FC236}">
                <a16:creationId xmlns:a16="http://schemas.microsoft.com/office/drawing/2014/main" id="{C5D526C5-0F52-4CDC-9A84-C4940EF61E15}"/>
              </a:ext>
            </a:extLst>
          </p:cNvPr>
          <p:cNvSpPr txBox="1"/>
          <p:nvPr/>
        </p:nvSpPr>
        <p:spPr>
          <a:xfrm>
            <a:off x="418643" y="5797806"/>
            <a:ext cx="11341268" cy="492443"/>
          </a:xfrm>
          <a:prstGeom prst="rect">
            <a:avLst/>
          </a:prstGeom>
        </p:spPr>
        <p:txBody>
          <a:bodyPr vert="horz" wrap="square" lIns="0" tIns="91440" rIns="146304" bIns="91440" rtlCol="0" anchor="ctr">
            <a:normAutofit/>
          </a:bodyPr>
          <a:lstStyle/>
          <a:p>
            <a:pPr>
              <a:spcAft>
                <a:spcPts val="600"/>
              </a:spcAft>
              <a:buSzPct val="90000"/>
            </a:pPr>
            <a:r>
              <a:rPr lang="en-US" sz="2000" kern="1200" spc="-49" baseline="0" dirty="0">
                <a:solidFill>
                  <a:srgbClr val="000000"/>
                </a:solidFill>
                <a:latin typeface="+mj-lt"/>
                <a:ea typeface="+mn-ea"/>
                <a:cs typeface="+mn-cs"/>
              </a:rPr>
              <a:t>Collect(</a:t>
            </a:r>
            <a:r>
              <a:rPr lang="en-US" sz="2000" kern="1200" spc="-49" baseline="0" dirty="0" err="1">
                <a:solidFill>
                  <a:srgbClr val="000000"/>
                </a:solidFill>
                <a:latin typeface="+mj-lt"/>
                <a:ea typeface="+mn-ea"/>
                <a:cs typeface="+mn-cs"/>
              </a:rPr>
              <a:t>collectProjects</a:t>
            </a:r>
            <a:r>
              <a:rPr lang="en-US" sz="2000" kern="1200" spc="-49" baseline="0" dirty="0">
                <a:solidFill>
                  <a:srgbClr val="000000"/>
                </a:solidFill>
                <a:latin typeface="+mj-lt"/>
                <a:ea typeface="+mn-ea"/>
                <a:cs typeface="+mn-cs"/>
              </a:rPr>
              <a:t>, Projects)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Using dynamic collections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Collections do not have to come from a data source.</a:t>
            </a:r>
          </a:p>
        </p:txBody>
      </p:sp>
      <p:graphicFrame>
        <p:nvGraphicFramePr>
          <p:cNvPr id="4" name="New Table"/>
          <p:cNvGraphicFramePr>
            <a:graphicFrameLocks noGrp="1"/>
          </p:cNvGraphicFramePr>
          <p:nvPr>
            <p:extLst>
              <p:ext uri="{D42A27DB-BD31-4B8C-83A1-F6EECF244321}">
                <p14:modId xmlns:p14="http://schemas.microsoft.com/office/powerpoint/2010/main" val="674659208"/>
              </p:ext>
            </p:extLst>
          </p:nvPr>
        </p:nvGraphicFramePr>
        <p:xfrm>
          <a:off x="609600" y="3628390"/>
          <a:ext cx="10972800" cy="146304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20000"/>
                    </a:ext>
                  </a:extLst>
                </a:gridCol>
                <a:gridCol w="7924800">
                  <a:extLst>
                    <a:ext uri="{9D8B030D-6E8A-4147-A177-3AD203B41FA5}">
                      <a16:colId xmlns:a16="http://schemas.microsoft.com/office/drawing/2014/main" val="20001"/>
                    </a:ext>
                  </a:extLst>
                </a:gridCol>
              </a:tblGrid>
              <a:tr h="0">
                <a:tc>
                  <a:txBody>
                    <a:bodyPr/>
                    <a:lstStyle/>
                    <a:p>
                      <a:pPr algn="l"/>
                      <a:r>
                        <a:rPr sz="1800">
                          <a:solidFill>
                            <a:srgbClr val="FFFFFF"/>
                          </a:solidFill>
                        </a:rPr>
                        <a:t>Name</a:t>
                      </a:r>
                    </a:p>
                  </a:txBody>
                  <a:tcPr/>
                </a:tc>
                <a:tc>
                  <a:txBody>
                    <a:bodyPr/>
                    <a:lstStyle/>
                    <a:p>
                      <a:pPr algn="l"/>
                      <a:r>
                        <a:rPr sz="1800">
                          <a:solidFill>
                            <a:srgbClr val="FFFFFF"/>
                          </a:solidFill>
                        </a:rPr>
                        <a:t>FavoriteColor</a:t>
                      </a:r>
                    </a:p>
                  </a:txBody>
                  <a:tcPr/>
                </a:tc>
                <a:extLst>
                  <a:ext uri="{0D108BD9-81ED-4DB2-BD59-A6C34878D82A}">
                    <a16:rowId xmlns:a16="http://schemas.microsoft.com/office/drawing/2014/main" val="10000"/>
                  </a:ext>
                </a:extLst>
              </a:tr>
              <a:tr h="0">
                <a:tc>
                  <a:txBody>
                    <a:bodyPr/>
                    <a:lstStyle/>
                    <a:p>
                      <a:pPr algn="l"/>
                      <a:r>
                        <a:rPr sz="1800">
                          <a:solidFill>
                            <a:srgbClr val="000000"/>
                          </a:solidFill>
                        </a:rPr>
                        <a:t>Shane</a:t>
                      </a:r>
                    </a:p>
                  </a:txBody>
                  <a:tcPr/>
                </a:tc>
                <a:tc>
                  <a:txBody>
                    <a:bodyPr/>
                    <a:lstStyle/>
                    <a:p>
                      <a:pPr algn="l"/>
                      <a:r>
                        <a:rPr sz="1800">
                          <a:solidFill>
                            <a:srgbClr val="000000"/>
                          </a:solidFill>
                        </a:rPr>
                        <a:t>Orange</a:t>
                      </a:r>
                    </a:p>
                  </a:txBody>
                  <a:tcPr/>
                </a:tc>
                <a:extLst>
                  <a:ext uri="{0D108BD9-81ED-4DB2-BD59-A6C34878D82A}">
                    <a16:rowId xmlns:a16="http://schemas.microsoft.com/office/drawing/2014/main" val="10001"/>
                  </a:ext>
                </a:extLst>
              </a:tr>
              <a:tr h="0">
                <a:tc>
                  <a:txBody>
                    <a:bodyPr/>
                    <a:lstStyle/>
                    <a:p>
                      <a:pPr algn="l"/>
                      <a:r>
                        <a:rPr sz="1800">
                          <a:solidFill>
                            <a:srgbClr val="000000"/>
                          </a:solidFill>
                        </a:rPr>
                        <a:t>Mary</a:t>
                      </a:r>
                    </a:p>
                  </a:txBody>
                  <a:tcPr/>
                </a:tc>
                <a:tc>
                  <a:txBody>
                    <a:bodyPr/>
                    <a:lstStyle/>
                    <a:p>
                      <a:pPr algn="l"/>
                      <a:r>
                        <a:rPr sz="1800">
                          <a:solidFill>
                            <a:srgbClr val="000000"/>
                          </a:solidFill>
                        </a:rPr>
                        <a:t>Blue</a:t>
                      </a:r>
                    </a:p>
                  </a:txBody>
                  <a:tcPr/>
                </a:tc>
                <a:extLst>
                  <a:ext uri="{0D108BD9-81ED-4DB2-BD59-A6C34878D82A}">
                    <a16:rowId xmlns:a16="http://schemas.microsoft.com/office/drawing/2014/main" val="10002"/>
                  </a:ext>
                </a:extLst>
              </a:tr>
              <a:tr h="0">
                <a:tc>
                  <a:txBody>
                    <a:bodyPr/>
                    <a:lstStyle/>
                    <a:p>
                      <a:pPr algn="l"/>
                      <a:r>
                        <a:rPr sz="1800">
                          <a:solidFill>
                            <a:srgbClr val="000000"/>
                          </a:solidFill>
                        </a:rPr>
                        <a:t>Oscar</a:t>
                      </a:r>
                    </a:p>
                  </a:txBody>
                  <a:tcPr/>
                </a:tc>
                <a:tc>
                  <a:txBody>
                    <a:bodyPr/>
                    <a:lstStyle/>
                    <a:p>
                      <a:pPr algn="l"/>
                      <a:r>
                        <a:rPr sz="1800" dirty="0">
                          <a:solidFill>
                            <a:srgbClr val="000000"/>
                          </a:solidFill>
                        </a:rPr>
                        <a:t>Yellow</a:t>
                      </a:r>
                    </a:p>
                  </a:txBody>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670E2ABC-9A9C-4EBF-933A-0E03F55960BE}"/>
              </a:ext>
            </a:extLst>
          </p:cNvPr>
          <p:cNvSpPr txBox="1"/>
          <p:nvPr/>
        </p:nvSpPr>
        <p:spPr>
          <a:xfrm>
            <a:off x="609600" y="2050826"/>
            <a:ext cx="6761746" cy="1178784"/>
          </a:xfrm>
          <a:prstGeom prst="rect">
            <a:avLst/>
          </a:prstGeom>
          <a:noFill/>
        </p:spPr>
        <p:txBody>
          <a:bodyPr wrap="square">
            <a:spAutoFit/>
          </a:bodyPr>
          <a:lstStyle/>
          <a:p>
            <a:r>
              <a:rPr lang="en-US" dirty="0"/>
              <a:t>Collect(</a:t>
            </a:r>
            <a:r>
              <a:rPr lang="en-US" dirty="0" err="1"/>
              <a:t>collectColors</a:t>
            </a:r>
            <a:r>
              <a:rPr lang="en-US" dirty="0"/>
              <a:t>, {Name: "Shane", </a:t>
            </a:r>
            <a:r>
              <a:rPr lang="en-US" dirty="0" err="1"/>
              <a:t>FavoriteColor</a:t>
            </a:r>
            <a:r>
              <a:rPr lang="en-US" dirty="0"/>
              <a:t>: "Orange"},</a:t>
            </a:r>
          </a:p>
          <a:p>
            <a:r>
              <a:rPr lang="en-US" dirty="0"/>
              <a:t>{Name: "Mary", </a:t>
            </a:r>
            <a:r>
              <a:rPr lang="en-US" dirty="0" err="1"/>
              <a:t>FavoriteColor</a:t>
            </a:r>
            <a:r>
              <a:rPr lang="en-US" dirty="0"/>
              <a:t>: "Blue"}, {Name: "Oscar", </a:t>
            </a:r>
            <a:r>
              <a:rPr lang="en-US" dirty="0" err="1"/>
              <a:t>FavoriteColor</a:t>
            </a:r>
            <a:r>
              <a:rPr lang="en-US" dirty="0"/>
              <a:t>:</a:t>
            </a:r>
          </a:p>
          <a:p>
            <a:r>
              <a:rPr lang="en-US" dirty="0"/>
              <a:t>"Yellow"})</a:t>
            </a:r>
          </a:p>
        </p:txBody>
      </p:sp>
    </p:spTree>
    <p:extLst>
      <p:ext uri="{BB962C8B-B14F-4D97-AF65-F5344CB8AC3E}">
        <p14:creationId xmlns:p14="http://schemas.microsoft.com/office/powerpoint/2010/main" val="33547081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Variables can self-reference</a:t>
            </a:r>
          </a:p>
        </p:txBody>
      </p:sp>
      <p:sp>
        <p:nvSpPr>
          <p:cNvPr id="3" name="Subtitle"/>
          <p:cNvSpPr>
            <a:spLocks noGrp="1"/>
          </p:cNvSpPr>
          <p:nvPr>
            <p:ph type="body" sz="quarter" idx="42"/>
          </p:nvPr>
        </p:nvSpPr>
        <p:spPr>
          <a:xfrm>
            <a:off x="418643" y="1456897"/>
            <a:ext cx="11354713" cy="110582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This concept applies to both global and context variables.</a:t>
            </a:r>
          </a:p>
        </p:txBody>
      </p:sp>
      <p:graphicFrame>
        <p:nvGraphicFramePr>
          <p:cNvPr id="4" name="New Table"/>
          <p:cNvGraphicFramePr>
            <a:graphicFrameLocks noGrp="1"/>
          </p:cNvGraphicFramePr>
          <p:nvPr>
            <p:extLst>
              <p:ext uri="{D42A27DB-BD31-4B8C-83A1-F6EECF244321}">
                <p14:modId xmlns:p14="http://schemas.microsoft.com/office/powerpoint/2010/main" val="4203110063"/>
              </p:ext>
            </p:extLst>
          </p:nvPr>
        </p:nvGraphicFramePr>
        <p:xfrm>
          <a:off x="609600" y="2942590"/>
          <a:ext cx="10972800" cy="2834640"/>
        </p:xfrm>
        <a:graphic>
          <a:graphicData uri="http://schemas.openxmlformats.org/drawingml/2006/table">
            <a:tbl>
              <a:tblPr firstRow="1" bandRow="1">
                <a:tableStyleId>{21E4AEA4-8DFA-4A89-87EB-49C32662AFE0}</a:tableStyleId>
              </a:tblPr>
              <a:tblGrid>
                <a:gridCol w="3231715">
                  <a:extLst>
                    <a:ext uri="{9D8B030D-6E8A-4147-A177-3AD203B41FA5}">
                      <a16:colId xmlns:a16="http://schemas.microsoft.com/office/drawing/2014/main" val="20000"/>
                    </a:ext>
                  </a:extLst>
                </a:gridCol>
                <a:gridCol w="1587500">
                  <a:extLst>
                    <a:ext uri="{9D8B030D-6E8A-4147-A177-3AD203B41FA5}">
                      <a16:colId xmlns:a16="http://schemas.microsoft.com/office/drawing/2014/main" val="20001"/>
                    </a:ext>
                  </a:extLst>
                </a:gridCol>
                <a:gridCol w="2329841">
                  <a:extLst>
                    <a:ext uri="{9D8B030D-6E8A-4147-A177-3AD203B41FA5}">
                      <a16:colId xmlns:a16="http://schemas.microsoft.com/office/drawing/2014/main" val="20002"/>
                    </a:ext>
                  </a:extLst>
                </a:gridCol>
                <a:gridCol w="1653436">
                  <a:extLst>
                    <a:ext uri="{9D8B030D-6E8A-4147-A177-3AD203B41FA5}">
                      <a16:colId xmlns:a16="http://schemas.microsoft.com/office/drawing/2014/main" val="20003"/>
                    </a:ext>
                  </a:extLst>
                </a:gridCol>
                <a:gridCol w="2170308">
                  <a:extLst>
                    <a:ext uri="{9D8B030D-6E8A-4147-A177-3AD203B41FA5}">
                      <a16:colId xmlns:a16="http://schemas.microsoft.com/office/drawing/2014/main" val="20004"/>
                    </a:ext>
                  </a:extLst>
                </a:gridCol>
              </a:tblGrid>
              <a:tr h="0">
                <a:tc>
                  <a:txBody>
                    <a:bodyPr/>
                    <a:lstStyle/>
                    <a:p>
                      <a:pPr algn="l"/>
                      <a:r>
                        <a:rPr sz="1800" dirty="0">
                          <a:solidFill>
                            <a:srgbClr val="FFFFFF"/>
                          </a:solidFill>
                        </a:rPr>
                        <a:t>Value of </a:t>
                      </a:r>
                      <a:r>
                        <a:rPr sz="1800" dirty="0" err="1">
                          <a:solidFill>
                            <a:srgbClr val="FFFFFF"/>
                          </a:solidFill>
                        </a:rPr>
                        <a:t>varCounter</a:t>
                      </a:r>
                      <a:r>
                        <a:rPr sz="1800" dirty="0">
                          <a:solidFill>
                            <a:srgbClr val="FFFFFF"/>
                          </a:solidFill>
                        </a:rPr>
                        <a:t> before the button press</a:t>
                      </a:r>
                    </a:p>
                  </a:txBody>
                  <a:tcPr/>
                </a:tc>
                <a:tc>
                  <a:txBody>
                    <a:bodyPr/>
                    <a:lstStyle/>
                    <a:p>
                      <a:pPr algn="l"/>
                      <a:r>
                        <a:rPr sz="1800">
                          <a:solidFill>
                            <a:srgbClr val="FFFFFF"/>
                          </a:solidFill>
                        </a:rPr>
                        <a:t>Button press</a:t>
                      </a:r>
                    </a:p>
                  </a:txBody>
                  <a:tcPr/>
                </a:tc>
                <a:tc>
                  <a:txBody>
                    <a:bodyPr/>
                    <a:lstStyle/>
                    <a:p>
                      <a:pPr algn="l"/>
                      <a:r>
                        <a:rPr sz="1800">
                          <a:solidFill>
                            <a:srgbClr val="FFFFFF"/>
                          </a:solidFill>
                        </a:rPr>
                        <a:t>Formula</a:t>
                      </a:r>
                    </a:p>
                  </a:txBody>
                  <a:tcPr/>
                </a:tc>
                <a:tc>
                  <a:txBody>
                    <a:bodyPr/>
                    <a:lstStyle/>
                    <a:p>
                      <a:pPr algn="l"/>
                      <a:r>
                        <a:rPr sz="1800">
                          <a:solidFill>
                            <a:srgbClr val="FFFFFF"/>
                          </a:solidFill>
                        </a:rPr>
                        <a:t>Values</a:t>
                      </a:r>
                    </a:p>
                  </a:txBody>
                  <a:tcPr/>
                </a:tc>
                <a:tc>
                  <a:txBody>
                    <a:bodyPr/>
                    <a:lstStyle/>
                    <a:p>
                      <a:pPr algn="l"/>
                      <a:r>
                        <a:rPr sz="1800">
                          <a:solidFill>
                            <a:srgbClr val="FFFFFF"/>
                          </a:solidFill>
                        </a:rPr>
                        <a:t>Value of varCounter after button press</a:t>
                      </a:r>
                    </a:p>
                  </a:txBody>
                  <a:tcPr/>
                </a:tc>
                <a:extLst>
                  <a:ext uri="{0D108BD9-81ED-4DB2-BD59-A6C34878D82A}">
                    <a16:rowId xmlns:a16="http://schemas.microsoft.com/office/drawing/2014/main" val="10000"/>
                  </a:ext>
                </a:extLst>
              </a:tr>
              <a:tr h="0">
                <a:tc>
                  <a:txBody>
                    <a:bodyPr/>
                    <a:lstStyle/>
                    <a:p>
                      <a:pPr algn="l"/>
                      <a:r>
                        <a:rPr sz="1800">
                          <a:solidFill>
                            <a:srgbClr val="000000"/>
                          </a:solidFill>
                        </a:rPr>
                        <a:t>0</a:t>
                      </a:r>
                    </a:p>
                  </a:txBody>
                  <a:tcPr/>
                </a:tc>
                <a:tc>
                  <a:txBody>
                    <a:bodyPr/>
                    <a:lstStyle/>
                    <a:p>
                      <a:pPr algn="l"/>
                      <a:r>
                        <a:rPr sz="1800">
                          <a:solidFill>
                            <a:srgbClr val="000000"/>
                          </a:solidFill>
                        </a:rPr>
                        <a:t>First</a:t>
                      </a:r>
                    </a:p>
                  </a:txBody>
                  <a:tcPr/>
                </a:tc>
                <a:tc>
                  <a:txBody>
                    <a:bodyPr/>
                    <a:lstStyle/>
                    <a:p>
                      <a:pPr algn="l"/>
                      <a:r>
                        <a:rPr sz="1800">
                          <a:solidFill>
                            <a:srgbClr val="000000"/>
                          </a:solidFill>
                        </a:rPr>
                        <a:t>Set(varCounter, varCounter + 1)</a:t>
                      </a:r>
                    </a:p>
                  </a:txBody>
                  <a:tcPr/>
                </a:tc>
                <a:tc>
                  <a:txBody>
                    <a:bodyPr/>
                    <a:lstStyle/>
                    <a:p>
                      <a:pPr algn="l"/>
                      <a:r>
                        <a:rPr sz="1800">
                          <a:solidFill>
                            <a:srgbClr val="000000"/>
                          </a:solidFill>
                        </a:rPr>
                        <a:t>Set(varCounter, 0 + 1)</a:t>
                      </a:r>
                    </a:p>
                  </a:txBody>
                  <a:tcPr/>
                </a:tc>
                <a:tc>
                  <a:txBody>
                    <a:bodyPr/>
                    <a:lstStyle/>
                    <a:p>
                      <a:pPr algn="l"/>
                      <a:r>
                        <a:rPr sz="1800">
                          <a:solidFill>
                            <a:srgbClr val="000000"/>
                          </a:solidFill>
                        </a:rPr>
                        <a:t>1</a:t>
                      </a:r>
                    </a:p>
                  </a:txBody>
                  <a:tcPr/>
                </a:tc>
                <a:extLst>
                  <a:ext uri="{0D108BD9-81ED-4DB2-BD59-A6C34878D82A}">
                    <a16:rowId xmlns:a16="http://schemas.microsoft.com/office/drawing/2014/main" val="10001"/>
                  </a:ext>
                </a:extLst>
              </a:tr>
              <a:tr h="0">
                <a:tc>
                  <a:txBody>
                    <a:bodyPr/>
                    <a:lstStyle/>
                    <a:p>
                      <a:pPr algn="l"/>
                      <a:r>
                        <a:rPr sz="1800">
                          <a:solidFill>
                            <a:srgbClr val="000000"/>
                          </a:solidFill>
                        </a:rPr>
                        <a:t>1</a:t>
                      </a:r>
                    </a:p>
                  </a:txBody>
                  <a:tcPr/>
                </a:tc>
                <a:tc>
                  <a:txBody>
                    <a:bodyPr/>
                    <a:lstStyle/>
                    <a:p>
                      <a:pPr algn="l"/>
                      <a:r>
                        <a:rPr sz="1800">
                          <a:solidFill>
                            <a:srgbClr val="000000"/>
                          </a:solidFill>
                        </a:rPr>
                        <a:t>Second</a:t>
                      </a:r>
                    </a:p>
                  </a:txBody>
                  <a:tcPr/>
                </a:tc>
                <a:tc>
                  <a:txBody>
                    <a:bodyPr/>
                    <a:lstStyle/>
                    <a:p>
                      <a:pPr algn="l"/>
                      <a:r>
                        <a:rPr sz="1800">
                          <a:solidFill>
                            <a:srgbClr val="000000"/>
                          </a:solidFill>
                        </a:rPr>
                        <a:t>Set(varCounter, varCounter + 1)</a:t>
                      </a:r>
                    </a:p>
                  </a:txBody>
                  <a:tcPr/>
                </a:tc>
                <a:tc>
                  <a:txBody>
                    <a:bodyPr/>
                    <a:lstStyle/>
                    <a:p>
                      <a:pPr algn="l"/>
                      <a:r>
                        <a:rPr sz="1800">
                          <a:solidFill>
                            <a:srgbClr val="000000"/>
                          </a:solidFill>
                        </a:rPr>
                        <a:t>Set(varCounter, 1 + 1)</a:t>
                      </a:r>
                    </a:p>
                  </a:txBody>
                  <a:tcPr/>
                </a:tc>
                <a:tc>
                  <a:txBody>
                    <a:bodyPr/>
                    <a:lstStyle/>
                    <a:p>
                      <a:pPr algn="l"/>
                      <a:r>
                        <a:rPr sz="1800">
                          <a:solidFill>
                            <a:srgbClr val="000000"/>
                          </a:solidFill>
                        </a:rPr>
                        <a:t>2</a:t>
                      </a:r>
                    </a:p>
                  </a:txBody>
                  <a:tcPr/>
                </a:tc>
                <a:extLst>
                  <a:ext uri="{0D108BD9-81ED-4DB2-BD59-A6C34878D82A}">
                    <a16:rowId xmlns:a16="http://schemas.microsoft.com/office/drawing/2014/main" val="10002"/>
                  </a:ext>
                </a:extLst>
              </a:tr>
              <a:tr h="0">
                <a:tc>
                  <a:txBody>
                    <a:bodyPr/>
                    <a:lstStyle/>
                    <a:p>
                      <a:pPr algn="l"/>
                      <a:r>
                        <a:rPr sz="1800">
                          <a:solidFill>
                            <a:srgbClr val="000000"/>
                          </a:solidFill>
                        </a:rPr>
                        <a:t>2</a:t>
                      </a:r>
                    </a:p>
                  </a:txBody>
                  <a:tcPr/>
                </a:tc>
                <a:tc>
                  <a:txBody>
                    <a:bodyPr/>
                    <a:lstStyle/>
                    <a:p>
                      <a:pPr algn="l"/>
                      <a:r>
                        <a:rPr sz="1800">
                          <a:solidFill>
                            <a:srgbClr val="000000"/>
                          </a:solidFill>
                        </a:rPr>
                        <a:t>Third</a:t>
                      </a:r>
                    </a:p>
                  </a:txBody>
                  <a:tcPr/>
                </a:tc>
                <a:tc>
                  <a:txBody>
                    <a:bodyPr/>
                    <a:lstStyle/>
                    <a:p>
                      <a:pPr algn="l"/>
                      <a:r>
                        <a:rPr sz="1800">
                          <a:solidFill>
                            <a:srgbClr val="000000"/>
                          </a:solidFill>
                        </a:rPr>
                        <a:t>Set(varCounter, varCounter + 1)</a:t>
                      </a:r>
                    </a:p>
                  </a:txBody>
                  <a:tcPr/>
                </a:tc>
                <a:tc>
                  <a:txBody>
                    <a:bodyPr/>
                    <a:lstStyle/>
                    <a:p>
                      <a:pPr algn="l"/>
                      <a:r>
                        <a:rPr sz="1800">
                          <a:solidFill>
                            <a:srgbClr val="000000"/>
                          </a:solidFill>
                        </a:rPr>
                        <a:t>Set(varCounter, 2 + 1)</a:t>
                      </a:r>
                    </a:p>
                  </a:txBody>
                  <a:tcPr/>
                </a:tc>
                <a:tc>
                  <a:txBody>
                    <a:bodyPr/>
                    <a:lstStyle/>
                    <a:p>
                      <a:pPr algn="l"/>
                      <a:r>
                        <a:rPr sz="1800" dirty="0">
                          <a:solidFill>
                            <a:srgbClr val="000000"/>
                          </a:solidFill>
                        </a:rPr>
                        <a:t>3</a:t>
                      </a:r>
                    </a:p>
                  </a:txBody>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B18D093D-E39B-4DF5-B806-CF79E9F84C1B}"/>
              </a:ext>
            </a:extLst>
          </p:cNvPr>
          <p:cNvSpPr txBox="1"/>
          <p:nvPr/>
        </p:nvSpPr>
        <p:spPr>
          <a:xfrm>
            <a:off x="609600" y="2038259"/>
            <a:ext cx="6503068" cy="363946"/>
          </a:xfrm>
          <a:prstGeom prst="rect">
            <a:avLst/>
          </a:prstGeom>
          <a:noFill/>
        </p:spPr>
        <p:txBody>
          <a:bodyPr wrap="square">
            <a:spAutoFit/>
          </a:bodyPr>
          <a:lstStyle/>
          <a:p>
            <a:r>
              <a:rPr lang="en-US" dirty="0"/>
              <a:t>Set(</a:t>
            </a:r>
            <a:r>
              <a:rPr lang="en-US" dirty="0" err="1"/>
              <a:t>varCounter</a:t>
            </a:r>
            <a:r>
              <a:rPr lang="en-US" dirty="0"/>
              <a:t>, </a:t>
            </a:r>
            <a:r>
              <a:rPr lang="en-US" dirty="0" err="1"/>
              <a:t>varCounter</a:t>
            </a:r>
            <a:r>
              <a:rPr lang="en-US" dirty="0"/>
              <a:t> + 1)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A variable can store a single record</a:t>
            </a:r>
          </a:p>
        </p:txBody>
      </p:sp>
      <p:sp>
        <p:nvSpPr>
          <p:cNvPr id="3" name="Subtitle"/>
          <p:cNvSpPr>
            <a:spLocks noGrp="1"/>
          </p:cNvSpPr>
          <p:nvPr>
            <p:ph type="body" sz="quarter" idx="11"/>
          </p:nvPr>
        </p:nvSpPr>
        <p:spPr>
          <a:xfrm>
            <a:off x="432090" y="1456896"/>
            <a:ext cx="11341268" cy="896552"/>
          </a:xfrm>
        </p:spPr>
        <p:txBody>
          <a:bodyPr vert="horz" wrap="square" lIns="91440" tIns="91440" rIns="9144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spcBef>
                <a:spcPts val="392"/>
              </a:spcBef>
              <a:spcAft>
                <a:spcPts val="588"/>
              </a:spcAft>
            </a:pPr>
            <a:r>
              <a:rPr lang="en-US" b="0" kern="1200" spc="0" baseline="0">
                <a:latin typeface="+mn-lt"/>
                <a:ea typeface="+mn-ea"/>
                <a:cs typeface="+mn-cs"/>
              </a:rPr>
              <a:t>This concept applies to global and context variables.</a:t>
            </a:r>
          </a:p>
        </p:txBody>
      </p:sp>
      <p:sp>
        <p:nvSpPr>
          <p:cNvPr id="7" name="TextBox 6">
            <a:extLst>
              <a:ext uri="{FF2B5EF4-FFF2-40B4-BE49-F238E27FC236}">
                <a16:creationId xmlns:a16="http://schemas.microsoft.com/office/drawing/2014/main" id="{A33EFEEA-4208-4A61-B4CE-0C51B1EB4AD8}"/>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varUser.Email</a:t>
            </a:r>
          </a:p>
        </p:txBody>
      </p:sp>
      <p:sp>
        <p:nvSpPr>
          <p:cNvPr id="5" name="TextBox 4">
            <a:extLst>
              <a:ext uri="{FF2B5EF4-FFF2-40B4-BE49-F238E27FC236}">
                <a16:creationId xmlns:a16="http://schemas.microsoft.com/office/drawing/2014/main" id="{7BEEFD5C-DF31-4F91-8EBE-ABCB8396720E}"/>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Set(varUser, User())</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Author an advanced formula that uses tables, records, and collections in a canvas app in Power Apps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Formulas that process multiple records</a:t>
            </a:r>
          </a:p>
        </p:txBody>
      </p:sp>
      <p:sp>
        <p:nvSpPr>
          <p:cNvPr id="9" name="TextBox 8">
            <a:extLst>
              <a:ext uri="{FF2B5EF4-FFF2-40B4-BE49-F238E27FC236}">
                <a16:creationId xmlns:a16="http://schemas.microsoft.com/office/drawing/2014/main" id="{4FFE47C5-91DE-491B-9798-1EDA5D7A60F4}"/>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Autofit/>
          </a:bodyPr>
          <a:lstStyle/>
          <a:p>
            <a:pPr marL="0" lvl="1">
              <a:lnSpc>
                <a:spcPct val="90000"/>
              </a:lnSpc>
              <a:spcBef>
                <a:spcPts val="392"/>
              </a:spcBef>
              <a:spcAft>
                <a:spcPts val="588"/>
              </a:spcAft>
              <a:buSzPct val="90000"/>
            </a:pPr>
            <a:r>
              <a:rPr lang="en-US" sz="1800" b="0" i="0" kern="1200" spc="0" baseline="0" dirty="0">
                <a:effectLst/>
                <a:latin typeface="+mn-lt"/>
                <a:ea typeface="+mn-ea"/>
                <a:cs typeface="+mn-cs"/>
              </a:rPr>
              <a:t>Tables are flexible</a:t>
            </a:r>
          </a:p>
        </p:txBody>
      </p:sp>
      <p:sp>
        <p:nvSpPr>
          <p:cNvPr id="7" name="TextBox 6">
            <a:extLst>
              <a:ext uri="{FF2B5EF4-FFF2-40B4-BE49-F238E27FC236}">
                <a16:creationId xmlns:a16="http://schemas.microsoft.com/office/drawing/2014/main" id="{0E77ABEF-DC7F-4E87-923E-F1016C11BD17}"/>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Autofit/>
          </a:bodyPr>
          <a:lstStyle/>
          <a:p>
            <a:pPr marL="0" lvl="1">
              <a:lnSpc>
                <a:spcPct val="90000"/>
              </a:lnSpc>
              <a:spcBef>
                <a:spcPts val="392"/>
              </a:spcBef>
              <a:spcAft>
                <a:spcPts val="588"/>
              </a:spcAft>
              <a:buSzPct val="90000"/>
            </a:pPr>
            <a:r>
              <a:rPr lang="en-US" sz="1800" b="0" i="0" kern="1200" spc="0" baseline="0" dirty="0">
                <a:effectLst/>
                <a:latin typeface="+mn-lt"/>
                <a:ea typeface="+mn-ea"/>
                <a:cs typeface="+mn-cs"/>
              </a:rPr>
              <a:t>Splitting up and combining data</a:t>
            </a:r>
          </a:p>
        </p:txBody>
      </p:sp>
      <p:sp>
        <p:nvSpPr>
          <p:cNvPr id="5" name="TextBox 4">
            <a:extLst>
              <a:ext uri="{FF2B5EF4-FFF2-40B4-BE49-F238E27FC236}">
                <a16:creationId xmlns:a16="http://schemas.microsoft.com/office/drawing/2014/main" id="{7173BB78-9FA1-4460-883D-E6E1CB6C2A5C}"/>
              </a:ext>
            </a:extLst>
          </p:cNvPr>
          <p:cNvSpPr txBox="1"/>
          <p:nvPr/>
        </p:nvSpPr>
        <p:spPr>
          <a:xfrm>
            <a:off x="432090" y="450273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lnSpc>
                <a:spcPct val="90000"/>
              </a:lnSpc>
              <a:spcBef>
                <a:spcPts val="392"/>
              </a:spcBef>
              <a:spcAft>
                <a:spcPts val="588"/>
              </a:spcAft>
              <a:buSzPct val="90000"/>
            </a:pPr>
            <a:r>
              <a:rPr lang="en-US" sz="1800" b="0" i="0" kern="1200" spc="0" baseline="0" dirty="0">
                <a:effectLst/>
                <a:latin typeface="+mn-lt"/>
                <a:ea typeface="+mn-ea"/>
                <a:cs typeface="+mn-cs"/>
              </a:rPr>
              <a:t>Calculations based on multiple records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Aggregate functions</a:t>
            </a:r>
          </a:p>
        </p:txBody>
      </p:sp>
      <p:sp>
        <p:nvSpPr>
          <p:cNvPr id="3" name="Subtitle"/>
          <p:cNvSpPr>
            <a:spLocks noGrp="1"/>
          </p:cNvSpPr>
          <p:nvPr>
            <p:ph type="body" sz="quarter" idx="42"/>
          </p:nvPr>
        </p:nvSpPr>
        <p:spPr>
          <a:xfrm>
            <a:off x="418643" y="1456897"/>
            <a:ext cx="11354713" cy="305331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 aggregate functions are used to provide summary information from a table of data.</a:t>
            </a:r>
          </a:p>
          <a:p>
            <a:pPr marL="342900" lvl="1" indent="-342900">
              <a:spcBef>
                <a:spcPct val="43750"/>
              </a:spcBef>
              <a:spcAft>
                <a:spcPct val="43750"/>
              </a:spcAft>
              <a:buFont typeface="Arial" panose="020B0604020202020204" pitchFamily="34" charset="0"/>
              <a:buChar char="•"/>
            </a:pPr>
            <a:r>
              <a:rPr b="1" dirty="0"/>
              <a:t>Average</a:t>
            </a:r>
            <a:r>
              <a:rPr dirty="0"/>
              <a:t> calculates the average, or arithmetic mean, of its arguments.</a:t>
            </a:r>
          </a:p>
          <a:p>
            <a:pPr marL="342900" lvl="1" indent="-342900">
              <a:spcBef>
                <a:spcPct val="43750"/>
              </a:spcBef>
              <a:spcAft>
                <a:spcPct val="43750"/>
              </a:spcAft>
              <a:buFont typeface="Arial" panose="020B0604020202020204" pitchFamily="34" charset="0"/>
              <a:buChar char="•"/>
            </a:pPr>
            <a:r>
              <a:rPr b="1" dirty="0"/>
              <a:t>Max</a:t>
            </a:r>
            <a:r>
              <a:rPr dirty="0"/>
              <a:t> finds the maximum value.</a:t>
            </a:r>
          </a:p>
          <a:p>
            <a:pPr marL="342900" lvl="1" indent="-342900">
              <a:spcBef>
                <a:spcPct val="43750"/>
              </a:spcBef>
              <a:spcAft>
                <a:spcPct val="43750"/>
              </a:spcAft>
              <a:buFont typeface="Arial" panose="020B0604020202020204" pitchFamily="34" charset="0"/>
              <a:buChar char="•"/>
            </a:pPr>
            <a:r>
              <a:rPr b="1" dirty="0"/>
              <a:t>Min</a:t>
            </a:r>
            <a:r>
              <a:rPr dirty="0"/>
              <a:t> finds the minimum value.</a:t>
            </a:r>
          </a:p>
          <a:p>
            <a:pPr marL="342900" lvl="1" indent="-342900">
              <a:spcBef>
                <a:spcPct val="43750"/>
              </a:spcBef>
              <a:spcAft>
                <a:spcPct val="43750"/>
              </a:spcAft>
              <a:buFont typeface="Arial" panose="020B0604020202020204" pitchFamily="34" charset="0"/>
              <a:buChar char="•"/>
            </a:pPr>
            <a:r>
              <a:rPr b="1" dirty="0"/>
              <a:t>Sum</a:t>
            </a:r>
            <a:r>
              <a:rPr dirty="0"/>
              <a:t> calculates the sum of its arguments.</a:t>
            </a:r>
          </a:p>
          <a:p>
            <a:pPr marL="342900" lvl="1" indent="-342900">
              <a:spcBef>
                <a:spcPct val="43750"/>
              </a:spcBef>
              <a:spcAft>
                <a:spcPct val="43750"/>
              </a:spcAft>
              <a:buFont typeface="Arial" panose="020B0604020202020204" pitchFamily="34" charset="0"/>
              <a:buChar char="•"/>
            </a:pPr>
            <a:r>
              <a:rPr b="1" dirty="0" err="1"/>
              <a:t>StdevP</a:t>
            </a:r>
            <a:r>
              <a:rPr dirty="0"/>
              <a:t> calculates the standard deviation of its arguments.</a:t>
            </a:r>
          </a:p>
          <a:p>
            <a:pPr marL="342900" lvl="1" indent="-342900">
              <a:spcBef>
                <a:spcPct val="43750"/>
              </a:spcBef>
              <a:spcAft>
                <a:spcPct val="43750"/>
              </a:spcAft>
              <a:buFont typeface="Arial" panose="020B0604020202020204" pitchFamily="34" charset="0"/>
              <a:buChar char="•"/>
            </a:pPr>
            <a:r>
              <a:rPr b="1" dirty="0" err="1"/>
              <a:t>VarP</a:t>
            </a:r>
            <a:r>
              <a:rPr dirty="0"/>
              <a:t> calculates the variance of its arguments.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Counting functions</a:t>
            </a:r>
          </a:p>
        </p:txBody>
      </p:sp>
      <p:sp>
        <p:nvSpPr>
          <p:cNvPr id="3" name="Subtitle"/>
          <p:cNvSpPr>
            <a:spLocks noGrp="1"/>
          </p:cNvSpPr>
          <p:nvPr>
            <p:ph type="body" sz="quarter" idx="42"/>
          </p:nvPr>
        </p:nvSpPr>
        <p:spPr>
          <a:xfrm>
            <a:off x="418643" y="1456897"/>
            <a:ext cx="11354713" cy="24231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Counting functions are used to compute the number of records in a table of data based on criteria.</a:t>
            </a:r>
          </a:p>
          <a:p>
            <a:pPr marL="342900" lvl="1" indent="-342900">
              <a:spcBef>
                <a:spcPct val="43750"/>
              </a:spcBef>
              <a:spcAft>
                <a:spcPct val="43750"/>
              </a:spcAft>
              <a:buFont typeface="Arial" panose="020B0604020202020204" pitchFamily="34" charset="0"/>
              <a:buChar char="•"/>
            </a:pPr>
            <a:r>
              <a:rPr b="1" dirty="0"/>
              <a:t>Count</a:t>
            </a:r>
            <a:r>
              <a:rPr dirty="0"/>
              <a:t> counts the number of records that contain a number in a single-column table.</a:t>
            </a:r>
          </a:p>
          <a:p>
            <a:pPr marL="342900" lvl="1" indent="-342900">
              <a:spcBef>
                <a:spcPct val="43750"/>
              </a:spcBef>
              <a:spcAft>
                <a:spcPct val="43750"/>
              </a:spcAft>
              <a:buFont typeface="Arial" panose="020B0604020202020204" pitchFamily="34" charset="0"/>
              <a:buChar char="•"/>
            </a:pPr>
            <a:r>
              <a:rPr b="1" dirty="0" err="1"/>
              <a:t>CountA</a:t>
            </a:r>
            <a:r>
              <a:rPr dirty="0"/>
              <a:t> counts the number of records that aren't blank in a single-column table. This function includes empty text ("") in the count.</a:t>
            </a:r>
          </a:p>
          <a:p>
            <a:pPr marL="342900" lvl="1" indent="-342900">
              <a:spcBef>
                <a:spcPct val="43750"/>
              </a:spcBef>
              <a:spcAft>
                <a:spcPct val="43750"/>
              </a:spcAft>
              <a:buFont typeface="Arial" panose="020B0604020202020204" pitchFamily="34" charset="0"/>
              <a:buChar char="•"/>
            </a:pPr>
            <a:r>
              <a:rPr b="1" dirty="0" err="1"/>
              <a:t>CountIf</a:t>
            </a:r>
            <a:r>
              <a:rPr dirty="0"/>
              <a:t> counts the number of records in a table that are true for a logical formula. The formula can reference columns of the table.</a:t>
            </a:r>
          </a:p>
          <a:p>
            <a:pPr marL="342900" lvl="1" indent="-342900">
              <a:spcBef>
                <a:spcPct val="43750"/>
              </a:spcBef>
              <a:spcAft>
                <a:spcPct val="43750"/>
              </a:spcAft>
              <a:buFont typeface="Arial" panose="020B0604020202020204" pitchFamily="34" charset="0"/>
              <a:buChar char="•"/>
            </a:pPr>
            <a:r>
              <a:rPr b="1" dirty="0" err="1"/>
              <a:t>CountRows</a:t>
            </a:r>
            <a:r>
              <a:rPr dirty="0"/>
              <a:t> counts the number records in a table.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Combine and separate records</a:t>
            </a:r>
          </a:p>
        </p:txBody>
      </p:sp>
      <p:sp>
        <p:nvSpPr>
          <p:cNvPr id="3" name="Subtitle"/>
          <p:cNvSpPr>
            <a:spLocks noGrp="1"/>
          </p:cNvSpPr>
          <p:nvPr>
            <p:ph type="body" sz="quarter" idx="11"/>
          </p:nvPr>
        </p:nvSpPr>
        <p:spPr>
          <a:xfrm>
            <a:off x="432090" y="1456896"/>
            <a:ext cx="11341268" cy="896552"/>
          </a:xfrm>
        </p:spPr>
        <p:txBody>
          <a:bodyPr vert="horz" wrap="square" lIns="91440" tIns="91440" rIns="9144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spcBef>
                <a:spcPts val="392"/>
              </a:spcBef>
              <a:spcAft>
                <a:spcPts val="588"/>
              </a:spcAft>
            </a:pPr>
            <a:r>
              <a:rPr lang="en-US" b="0" kern="1200" spc="0" baseline="0">
                <a:latin typeface="+mn-lt"/>
                <a:ea typeface="+mn-ea"/>
                <a:cs typeface="+mn-cs"/>
              </a:rPr>
              <a:t>When working with data sometimes you need to be able to modify the data.</a:t>
            </a:r>
          </a:p>
        </p:txBody>
      </p:sp>
      <p:sp>
        <p:nvSpPr>
          <p:cNvPr id="7" name="TextBox 6">
            <a:extLst>
              <a:ext uri="{FF2B5EF4-FFF2-40B4-BE49-F238E27FC236}">
                <a16:creationId xmlns:a16="http://schemas.microsoft.com/office/drawing/2014/main" id="{37540482-250D-43A6-A14F-979A33C7FBB6}"/>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i="0" kern="1200" spc="0" baseline="0">
                <a:effectLst/>
                <a:latin typeface="+mn-lt"/>
                <a:ea typeface="+mn-ea"/>
                <a:cs typeface="+mn-cs"/>
              </a:rPr>
              <a:t>Turn a string into a single column table</a:t>
            </a:r>
          </a:p>
        </p:txBody>
      </p:sp>
      <p:sp>
        <p:nvSpPr>
          <p:cNvPr id="5" name="TextBox 4">
            <a:extLst>
              <a:ext uri="{FF2B5EF4-FFF2-40B4-BE49-F238E27FC236}">
                <a16:creationId xmlns:a16="http://schemas.microsoft.com/office/drawing/2014/main" id="{35C1C650-188F-49BA-98A7-D037A1D2FED7}"/>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Autofit/>
          </a:bodyPr>
          <a:lstStyle/>
          <a:p>
            <a:pPr marL="0" lvl="1">
              <a:lnSpc>
                <a:spcPct val="90000"/>
              </a:lnSpc>
              <a:spcBef>
                <a:spcPts val="392"/>
              </a:spcBef>
              <a:spcAft>
                <a:spcPts val="588"/>
              </a:spcAft>
              <a:buSzPct val="90000"/>
            </a:pPr>
            <a:r>
              <a:rPr lang="en-US" sz="1800" b="0" i="0" kern="1200" spc="0" baseline="0" dirty="0">
                <a:effectLst/>
                <a:latin typeface="+mn-lt"/>
                <a:ea typeface="+mn-ea"/>
                <a:cs typeface="+mn-cs"/>
              </a:rPr>
              <a:t>Turn table data into a string</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Things to know when using ForAll</a:t>
            </a:r>
          </a:p>
        </p:txBody>
      </p:sp>
      <p:sp>
        <p:nvSpPr>
          <p:cNvPr id="3" name="Subtitle"/>
          <p:cNvSpPr>
            <a:spLocks noGrp="1"/>
          </p:cNvSpPr>
          <p:nvPr>
            <p:ph type="body" sz="quarter" idx="42"/>
          </p:nvPr>
        </p:nvSpPr>
        <p:spPr>
          <a:xfrm>
            <a:off x="418643" y="1456897"/>
            <a:ext cx="11354713" cy="376480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With </a:t>
            </a:r>
            <a:r>
              <a:rPr b="1" dirty="0" err="1"/>
              <a:t>ForAll</a:t>
            </a:r>
            <a:r>
              <a:rPr dirty="0"/>
              <a:t> there is a tremendous amount of power, but there are also several things to know as you start to build your formula.</a:t>
            </a:r>
          </a:p>
          <a:p>
            <a:pPr marL="342900" lvl="1" indent="-342900">
              <a:spcBef>
                <a:spcPct val="43750"/>
              </a:spcBef>
              <a:spcAft>
                <a:spcPct val="43750"/>
              </a:spcAft>
              <a:buFont typeface="Arial" panose="020B0604020202020204" pitchFamily="34" charset="0"/>
              <a:buChar char="•"/>
            </a:pPr>
            <a:r>
              <a:rPr dirty="0"/>
              <a:t>The formula can include functions that take action, such as modifying the records of a data source with the </a:t>
            </a:r>
            <a:r>
              <a:rPr b="1" dirty="0"/>
              <a:t>Patch</a:t>
            </a:r>
            <a:r>
              <a:rPr dirty="0"/>
              <a:t> and </a:t>
            </a:r>
            <a:r>
              <a:rPr b="1" dirty="0"/>
              <a:t>Collect</a:t>
            </a:r>
            <a:r>
              <a:rPr dirty="0"/>
              <a:t> functions.</a:t>
            </a:r>
          </a:p>
          <a:p>
            <a:pPr marL="342900" lvl="1" indent="-342900">
              <a:spcBef>
                <a:spcPct val="43750"/>
              </a:spcBef>
              <a:spcAft>
                <a:spcPct val="43750"/>
              </a:spcAft>
              <a:buFont typeface="Arial" panose="020B0604020202020204" pitchFamily="34" charset="0"/>
              <a:buChar char="•"/>
            </a:pPr>
            <a:r>
              <a:rPr dirty="0"/>
              <a:t>The formula can call methods on connections.</a:t>
            </a:r>
          </a:p>
          <a:p>
            <a:pPr marL="342900" lvl="1" indent="-342900">
              <a:spcBef>
                <a:spcPct val="43750"/>
              </a:spcBef>
              <a:spcAft>
                <a:spcPct val="43750"/>
              </a:spcAft>
              <a:buFont typeface="Arial" panose="020B0604020202020204" pitchFamily="34" charset="0"/>
              <a:buChar char="•"/>
            </a:pPr>
            <a:r>
              <a:rPr dirty="0"/>
              <a:t>You can perform multiple actions per record by using the ; operator.</a:t>
            </a:r>
          </a:p>
          <a:p>
            <a:pPr marL="342900" lvl="1" indent="-342900">
              <a:spcBef>
                <a:spcPct val="43750"/>
              </a:spcBef>
              <a:spcAft>
                <a:spcPct val="43750"/>
              </a:spcAft>
              <a:buFont typeface="Arial" panose="020B0604020202020204" pitchFamily="34" charset="0"/>
              <a:buChar char="•"/>
            </a:pPr>
            <a:r>
              <a:rPr dirty="0"/>
              <a:t>You can't modify the table that is the subject of the </a:t>
            </a:r>
            <a:r>
              <a:rPr dirty="0" err="1"/>
              <a:t>ForAll</a:t>
            </a:r>
            <a:r>
              <a:rPr dirty="0"/>
              <a:t> function.</a:t>
            </a:r>
          </a:p>
          <a:p>
            <a:pPr marL="342900" lvl="1" indent="-342900">
              <a:spcBef>
                <a:spcPct val="43750"/>
              </a:spcBef>
              <a:spcAft>
                <a:spcPct val="43750"/>
              </a:spcAft>
              <a:buFont typeface="Arial" panose="020B0604020202020204" pitchFamily="34" charset="0"/>
              <a:buChar char="•"/>
            </a:pPr>
            <a:r>
              <a:rPr dirty="0"/>
              <a:t>When writing your formula, keep in mind that records can be processed in any order and, when possible, in parallel. You may process the first record of the table after the last record. Be sure to avoid ordering dependencies. For this reason, you can't use the </a:t>
            </a:r>
            <a:r>
              <a:rPr b="1" dirty="0"/>
              <a:t>Set</a:t>
            </a:r>
            <a:r>
              <a:rPr dirty="0"/>
              <a:t>, </a:t>
            </a:r>
            <a:r>
              <a:rPr b="1" dirty="0" err="1"/>
              <a:t>UpdateContext</a:t>
            </a:r>
            <a:r>
              <a:rPr dirty="0"/>
              <a:t>, </a:t>
            </a:r>
            <a:r>
              <a:rPr b="1" dirty="0"/>
              <a:t>Clear</a:t>
            </a:r>
            <a:r>
              <a:rPr dirty="0"/>
              <a:t>, and </a:t>
            </a:r>
            <a:r>
              <a:rPr b="1" dirty="0" err="1"/>
              <a:t>ClearCollect</a:t>
            </a:r>
            <a:r>
              <a:rPr dirty="0"/>
              <a:t> functions within a </a:t>
            </a:r>
            <a:r>
              <a:rPr dirty="0" err="1"/>
              <a:t>ForAll</a:t>
            </a:r>
            <a:r>
              <a:rPr dirty="0"/>
              <a:t> function because they could easily be used to hold variables that would be susceptible to this effect. You can use </a:t>
            </a:r>
            <a:r>
              <a:rPr b="1" dirty="0"/>
              <a:t>Collect</a:t>
            </a:r>
            <a:r>
              <a:rPr dirty="0"/>
              <a:t>, but the order in which records are added is undefined.</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2926228"/>
            <a:ext cx="9189910" cy="984885"/>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Perform custom updates in a Power Apps canvas app</a:t>
            </a:r>
          </a:p>
        </p:txBody>
      </p:sp>
      <p:sp>
        <p:nvSpPr>
          <p:cNvPr id="2" name="graph_9" title="Icon of a line chart with connected circles at varying points">
            <a:extLst>
              <a:ext uri="{FF2B5EF4-FFF2-40B4-BE49-F238E27FC236}">
                <a16:creationId xmlns:a16="http://schemas.microsoft.com/office/drawing/2014/main" id="{00CA9263-2ED0-41C7-AB5A-BE68E4C8A6D5}"/>
              </a:ext>
            </a:extLst>
          </p:cNvPr>
          <p:cNvSpPr>
            <a:spLocks noChangeAspect="1" noEditPoints="1"/>
          </p:cNvSpPr>
          <p:nvPr/>
        </p:nvSpPr>
        <p:spPr bwMode="auto">
          <a:xfrm>
            <a:off x="10103783" y="2845496"/>
            <a:ext cx="1270410" cy="114634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Directly create and edit a record</a:t>
            </a:r>
          </a:p>
        </p:txBody>
      </p:sp>
      <p:sp>
        <p:nvSpPr>
          <p:cNvPr id="3" name="Subtitle"/>
          <p:cNvSpPr>
            <a:spLocks noGrp="1"/>
          </p:cNvSpPr>
          <p:nvPr>
            <p:ph type="body" sz="quarter" idx="11"/>
          </p:nvPr>
        </p:nvSpPr>
        <p:spPr>
          <a:xfrm>
            <a:off x="432090" y="1456896"/>
            <a:ext cx="11341268" cy="896552"/>
          </a:xfrm>
        </p:spPr>
        <p:txBody>
          <a:bodyPr vert="horz" wrap="square" lIns="91440" tIns="91440" rIns="9144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spcBef>
                <a:spcPts val="392"/>
              </a:spcBef>
              <a:spcAft>
                <a:spcPts val="588"/>
              </a:spcAft>
            </a:pPr>
            <a:r>
              <a:rPr lang="en-US" b="0" kern="1200" spc="0" baseline="0">
                <a:latin typeface="+mn-lt"/>
                <a:ea typeface="+mn-ea"/>
                <a:cs typeface="+mn-cs"/>
              </a:rPr>
              <a:t>In this module, you will learn about using the Patch function to update your data sources without the use of forms directly.</a:t>
            </a:r>
          </a:p>
        </p:txBody>
      </p:sp>
      <p:sp>
        <p:nvSpPr>
          <p:cNvPr id="5" name="TextBox 4">
            <a:extLst>
              <a:ext uri="{FF2B5EF4-FFF2-40B4-BE49-F238E27FC236}">
                <a16:creationId xmlns:a16="http://schemas.microsoft.com/office/drawing/2014/main" id="{D4B55295-7AD7-4D35-84B7-07BBF6FBCF9A}"/>
              </a:ext>
            </a:extLst>
          </p:cNvPr>
          <p:cNvSpPr txBox="1"/>
          <p:nvPr/>
        </p:nvSpPr>
        <p:spPr>
          <a:xfrm>
            <a:off x="432090" y="2472176"/>
            <a:ext cx="11341268" cy="1865046"/>
          </a:xfrm>
          <a:prstGeom prst="rect">
            <a:avLst/>
          </a:prstGeom>
          <a:solidFill>
            <a:schemeClr val="bg1">
              <a:lumMod val="95000"/>
            </a:schemeClr>
          </a:solidFill>
        </p:spPr>
        <p:txBody>
          <a:bodyPr vert="horz" wrap="square" lIns="91440" tIns="91440" rIns="91440" bIns="91440" rtlCol="0" anchor="ctr">
            <a:normAutofit/>
          </a:bodyPr>
          <a:lstStyle/>
          <a:p>
            <a:pPr marL="0" lvl="1">
              <a:lnSpc>
                <a:spcPct val="90000"/>
              </a:lnSpc>
              <a:spcBef>
                <a:spcPts val="392"/>
              </a:spcBef>
              <a:spcAft>
                <a:spcPts val="588"/>
              </a:spcAft>
              <a:buSzPct val="90000"/>
            </a:pPr>
            <a:r>
              <a:rPr lang="en-US" sz="2000" b="0" kern="1200" spc="0" baseline="0" dirty="0">
                <a:latin typeface="+mn-lt"/>
                <a:ea typeface="+mn-ea"/>
                <a:cs typeface="+mn-cs"/>
              </a:rPr>
              <a:t>Patch(</a:t>
            </a:r>
            <a:r>
              <a:rPr lang="en-US" sz="2000" b="0" kern="1200" spc="0" baseline="0" dirty="0" err="1">
                <a:latin typeface="+mn-lt"/>
                <a:ea typeface="+mn-ea"/>
                <a:cs typeface="+mn-cs"/>
              </a:rPr>
              <a:t>LoggingEntity</a:t>
            </a:r>
            <a:r>
              <a:rPr lang="en-US" sz="2000" b="0" kern="1200" spc="0" baseline="0" dirty="0">
                <a:latin typeface="+mn-lt"/>
                <a:ea typeface="+mn-ea"/>
                <a:cs typeface="+mn-cs"/>
              </a:rPr>
              <a:t>, Defaults(</a:t>
            </a:r>
            <a:r>
              <a:rPr lang="en-US" sz="2000" b="0" kern="1200" spc="0" baseline="0" dirty="0" err="1">
                <a:latin typeface="+mn-lt"/>
                <a:ea typeface="+mn-ea"/>
                <a:cs typeface="+mn-cs"/>
              </a:rPr>
              <a:t>LoggingEntity</a:t>
            </a:r>
            <a:r>
              <a:rPr lang="en-US" sz="2000" b="0" kern="1200" spc="0" baseline="0" dirty="0">
                <a:latin typeface="+mn-lt"/>
                <a:ea typeface="+mn-ea"/>
                <a:cs typeface="+mn-cs"/>
              </a:rPr>
              <a:t>), {</a:t>
            </a:r>
            <a:r>
              <a:rPr lang="en-US" sz="2000" b="0" kern="1200" spc="0" baseline="0" dirty="0" err="1">
                <a:latin typeface="+mn-lt"/>
                <a:ea typeface="+mn-ea"/>
                <a:cs typeface="+mn-cs"/>
              </a:rPr>
              <a:t>WhoClicked</a:t>
            </a:r>
            <a:r>
              <a:rPr lang="en-US" sz="2000" b="0" kern="1200" spc="0" baseline="0" dirty="0">
                <a:latin typeface="+mn-lt"/>
                <a:ea typeface="+mn-ea"/>
                <a:cs typeface="+mn-cs"/>
              </a:rPr>
              <a:t>:</a:t>
            </a:r>
          </a:p>
          <a:p>
            <a:pPr marL="0" lvl="1">
              <a:lnSpc>
                <a:spcPct val="90000"/>
              </a:lnSpc>
              <a:spcBef>
                <a:spcPts val="392"/>
              </a:spcBef>
              <a:spcAft>
                <a:spcPts val="588"/>
              </a:spcAft>
              <a:buSzPct val="90000"/>
            </a:pPr>
            <a:r>
              <a:rPr lang="en-US" sz="2000" b="0" kern="1200" spc="0" baseline="0" dirty="0">
                <a:latin typeface="+mn-lt"/>
                <a:ea typeface="+mn-ea"/>
                <a:cs typeface="+mn-cs"/>
              </a:rPr>
              <a:t>User().</a:t>
            </a:r>
            <a:r>
              <a:rPr lang="en-US" sz="2000" b="0" kern="1200" spc="0" baseline="0" dirty="0" err="1">
                <a:latin typeface="+mn-lt"/>
                <a:ea typeface="+mn-ea"/>
                <a:cs typeface="+mn-cs"/>
              </a:rPr>
              <a:t>FullName</a:t>
            </a:r>
            <a:r>
              <a:rPr lang="en-US" sz="2000" b="0" kern="1200" spc="0" baseline="0" dirty="0">
                <a:latin typeface="+mn-lt"/>
                <a:ea typeface="+mn-ea"/>
                <a:cs typeface="+mn-cs"/>
              </a:rPr>
              <a:t>, </a:t>
            </a:r>
            <a:r>
              <a:rPr lang="en-US" sz="2000" b="0" kern="1200" spc="0" baseline="0" dirty="0" err="1">
                <a:latin typeface="+mn-lt"/>
                <a:ea typeface="+mn-ea"/>
                <a:cs typeface="+mn-cs"/>
              </a:rPr>
              <a:t>WhenClicked</a:t>
            </a:r>
            <a:r>
              <a:rPr lang="en-US" sz="2000" b="0" kern="1200" spc="0" baseline="0" dirty="0">
                <a:latin typeface="+mn-lt"/>
                <a:ea typeface="+mn-ea"/>
                <a:cs typeface="+mn-cs"/>
              </a:rPr>
              <a:t>: Now()}); Navigate(</a:t>
            </a:r>
            <a:r>
              <a:rPr lang="en-US" sz="2000" b="0" kern="1200" spc="0" baseline="0" dirty="0" err="1">
                <a:latin typeface="+mn-lt"/>
                <a:ea typeface="+mn-ea"/>
                <a:cs typeface="+mn-cs"/>
              </a:rPr>
              <a:t>NextScreen</a:t>
            </a:r>
            <a:r>
              <a:rPr lang="en-US" sz="2000" b="0" kern="1200" spc="0" baseline="0" dirty="0">
                <a:latin typeface="+mn-lt"/>
                <a:ea typeface="+mn-ea"/>
                <a:cs typeface="+mn-cs"/>
              </a:rPr>
              <a:t>,</a:t>
            </a:r>
          </a:p>
          <a:p>
            <a:pPr marL="0" lvl="1">
              <a:lnSpc>
                <a:spcPct val="90000"/>
              </a:lnSpc>
              <a:spcBef>
                <a:spcPts val="392"/>
              </a:spcBef>
              <a:spcAft>
                <a:spcPts val="588"/>
              </a:spcAft>
              <a:buSzPct val="90000"/>
            </a:pPr>
            <a:r>
              <a:rPr lang="en-US" sz="2000" b="0" kern="1200" spc="0" baseline="0" dirty="0" err="1">
                <a:latin typeface="+mn-lt"/>
                <a:ea typeface="+mn-ea"/>
                <a:cs typeface="+mn-cs"/>
              </a:rPr>
              <a:t>ScreenTransition.Cover</a:t>
            </a:r>
            <a:r>
              <a:rPr lang="en-US" sz="2000" b="0" kern="1200" spc="0" baseline="0" dirty="0">
                <a:latin typeface="+mn-lt"/>
                <a:ea typeface="+mn-ea"/>
                <a:cs typeface="+mn-cs"/>
              </a:rPr>
              <a: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Delete a record</a:t>
            </a:r>
          </a:p>
        </p:txBody>
      </p:sp>
      <p:sp>
        <p:nvSpPr>
          <p:cNvPr id="3" name="Subtitle"/>
          <p:cNvSpPr>
            <a:spLocks noGrp="1"/>
          </p:cNvSpPr>
          <p:nvPr>
            <p:ph sz="quarter" idx="10"/>
          </p:nvPr>
        </p:nvSpPr>
        <p:spPr>
          <a:xfrm>
            <a:off x="419100" y="1456897"/>
            <a:ext cx="11341100" cy="4029075"/>
          </a:xfrm>
        </p:spPr>
        <p:txBody>
          <a:bodyPr vert="horz" wrap="square" lIns="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solidFill>
                  <a:srgbClr val="000000"/>
                </a:solidFill>
              </a:rPr>
              <a:t>There are also functions available for deleting one or more records from your data source.</a:t>
            </a:r>
          </a:p>
          <a:p>
            <a:pPr marL="342900" lvl="1" indent="-342900">
              <a:buFont typeface="Arial" panose="020B0604020202020204" pitchFamily="34" charset="0"/>
              <a:buChar char="•"/>
            </a:pPr>
            <a:r>
              <a:rPr lang="en-US" sz="2400" b="1" dirty="0">
                <a:solidFill>
                  <a:srgbClr val="000000"/>
                </a:solidFill>
              </a:rPr>
              <a:t>Remove and </a:t>
            </a:r>
            <a:r>
              <a:rPr lang="en-US" sz="2400" b="1" dirty="0" err="1">
                <a:solidFill>
                  <a:srgbClr val="000000"/>
                </a:solidFill>
              </a:rPr>
              <a:t>RemoveIf</a:t>
            </a:r>
            <a:r>
              <a:rPr lang="en-US" sz="2400" dirty="0">
                <a:solidFill>
                  <a:srgbClr val="000000"/>
                </a:solidFill>
              </a:rPr>
              <a:t> - These functions are used to remove or delete records from the data source.</a:t>
            </a:r>
          </a:p>
          <a:p>
            <a:pPr marL="342900" lvl="1" indent="-342900">
              <a:buFont typeface="Arial" panose="020B0604020202020204" pitchFamily="34" charset="0"/>
              <a:buChar char="•"/>
            </a:pPr>
            <a:r>
              <a:rPr lang="en-US" sz="2400" b="1" dirty="0">
                <a:solidFill>
                  <a:srgbClr val="000000"/>
                </a:solidFill>
              </a:rPr>
              <a:t>Clear</a:t>
            </a:r>
            <a:r>
              <a:rPr lang="en-US" sz="2400" dirty="0">
                <a:solidFill>
                  <a:srgbClr val="000000"/>
                </a:solidFill>
              </a:rPr>
              <a:t> - Use the </a:t>
            </a:r>
            <a:r>
              <a:rPr lang="en-US" sz="2400" b="1" dirty="0">
                <a:solidFill>
                  <a:srgbClr val="000000"/>
                </a:solidFill>
              </a:rPr>
              <a:t>Clear</a:t>
            </a:r>
            <a:r>
              <a:rPr lang="en-US" sz="2400" dirty="0">
                <a:solidFill>
                  <a:srgbClr val="000000"/>
                </a:solidFill>
              </a:rPr>
              <a:t> function to remove all of the records from a collection.</a:t>
            </a:r>
          </a:p>
        </p:txBody>
      </p:sp>
      <p:sp>
        <p:nvSpPr>
          <p:cNvPr id="5" name="TextBox 4">
            <a:extLst>
              <a:ext uri="{FF2B5EF4-FFF2-40B4-BE49-F238E27FC236}">
                <a16:creationId xmlns:a16="http://schemas.microsoft.com/office/drawing/2014/main" id="{A12412F4-E5C2-4960-B3BA-5528B8678CAE}"/>
              </a:ext>
            </a:extLst>
          </p:cNvPr>
          <p:cNvSpPr txBox="1"/>
          <p:nvPr/>
        </p:nvSpPr>
        <p:spPr>
          <a:xfrm>
            <a:off x="418643" y="5797806"/>
            <a:ext cx="11341268" cy="492443"/>
          </a:xfrm>
          <a:prstGeom prst="rect">
            <a:avLst/>
          </a:prstGeom>
        </p:spPr>
        <p:txBody>
          <a:bodyPr vert="horz" wrap="square" lIns="0" tIns="91440" rIns="146304" bIns="91440" rtlCol="0" anchor="ctr">
            <a:normAutofit/>
          </a:bodyPr>
          <a:lstStyle/>
          <a:p>
            <a:pPr>
              <a:spcAft>
                <a:spcPts val="600"/>
              </a:spcAft>
              <a:buSzPct val="90000"/>
            </a:pPr>
            <a:r>
              <a:rPr lang="en-US" sz="2000" kern="1200" spc="-49" baseline="0">
                <a:solidFill>
                  <a:srgbClr val="000000"/>
                </a:solidFill>
                <a:latin typeface="+mj-lt"/>
                <a:ea typeface="+mn-ea"/>
                <a:cs typeface="+mn-cs"/>
              </a:rPr>
              <a:t>Remove(CustomerOrders, ThisItem)</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Bulk changes to records</a:t>
            </a:r>
          </a:p>
        </p:txBody>
      </p:sp>
      <p:sp>
        <p:nvSpPr>
          <p:cNvPr id="3" name="Subtitle"/>
          <p:cNvSpPr>
            <a:spLocks noGrp="1"/>
          </p:cNvSpPr>
          <p:nvPr>
            <p:ph sz="quarter" idx="10"/>
          </p:nvPr>
        </p:nvSpPr>
        <p:spPr>
          <a:xfrm>
            <a:off x="584200" y="1435100"/>
            <a:ext cx="11018838" cy="218412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Patch and Remove are both functions that are used to affect one record.</a:t>
            </a:r>
          </a:p>
          <a:p>
            <a:pPr marL="342900" lvl="1" indent="-342900">
              <a:spcBef>
                <a:spcPct val="43750"/>
              </a:spcBef>
              <a:spcAft>
                <a:spcPct val="43750"/>
              </a:spcAft>
              <a:buFont typeface="Arial" panose="020B0604020202020204" pitchFamily="34" charset="0"/>
              <a:buChar char="•"/>
            </a:pPr>
            <a:r>
              <a:rPr dirty="0"/>
              <a:t>Use the </a:t>
            </a:r>
            <a:r>
              <a:rPr b="1" dirty="0" err="1"/>
              <a:t>ForAll</a:t>
            </a:r>
            <a:r>
              <a:rPr dirty="0"/>
              <a:t> function, which was covered in the previous module, to loop through a table of data and run a Patch or Remove function for each record in the table.</a:t>
            </a:r>
          </a:p>
          <a:p>
            <a:pPr marL="342900" lvl="1" indent="-342900">
              <a:spcBef>
                <a:spcPct val="43750"/>
              </a:spcBef>
              <a:spcAft>
                <a:spcPct val="43750"/>
              </a:spcAft>
              <a:buFont typeface="Arial" panose="020B0604020202020204" pitchFamily="34" charset="0"/>
              <a:buChar char="•"/>
            </a:pPr>
            <a:r>
              <a:rPr dirty="0"/>
              <a:t>Use the </a:t>
            </a:r>
            <a:r>
              <a:rPr dirty="0">
                <a:hlinkClick r:id="rId3"/>
              </a:rPr>
              <a:t>Collect</a:t>
            </a:r>
            <a:r>
              <a:rPr dirty="0"/>
              <a:t> function to write from one table to another. Each record of the source table is added as a separate record to the target table.</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Using Patch to create a record</a:t>
            </a:r>
          </a:p>
        </p:txBody>
      </p:sp>
      <p:sp>
        <p:nvSpPr>
          <p:cNvPr id="3" name="Subtitle"/>
          <p:cNvSpPr>
            <a:spLocks noGrp="1"/>
          </p:cNvSpPr>
          <p:nvPr>
            <p:ph sz="quarter" idx="10"/>
          </p:nvPr>
        </p:nvSpPr>
        <p:spPr>
          <a:xfrm>
            <a:off x="419100" y="1456897"/>
            <a:ext cx="11341100" cy="4029075"/>
          </a:xfrm>
        </p:spPr>
        <p:txBody>
          <a:bodyPr vert="horz" wrap="square" lIns="0" tIns="91440" rIns="146304" bIns="91440" rtlCol="0">
            <a:normAutofit lnSpcReduction="10000"/>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200" dirty="0">
                <a:solidFill>
                  <a:srgbClr val="000000"/>
                </a:solidFill>
              </a:rPr>
              <a:t>The </a:t>
            </a:r>
            <a:r>
              <a:rPr lang="en-US" sz="2200" b="1" dirty="0">
                <a:solidFill>
                  <a:srgbClr val="000000"/>
                </a:solidFill>
              </a:rPr>
              <a:t>Patch</a:t>
            </a:r>
            <a:r>
              <a:rPr lang="en-US" sz="2200" dirty="0">
                <a:solidFill>
                  <a:srgbClr val="000000"/>
                </a:solidFill>
              </a:rPr>
              <a:t> function can be used to create a new record in your data source.</a:t>
            </a:r>
          </a:p>
          <a:p>
            <a:pPr marL="342900" lvl="1" indent="-342900">
              <a:buFont typeface="Arial" panose="020B0604020202020204" pitchFamily="34" charset="0"/>
              <a:buChar char="•"/>
            </a:pPr>
            <a:r>
              <a:rPr lang="en-US" sz="2200" dirty="0">
                <a:solidFill>
                  <a:srgbClr val="000000"/>
                </a:solidFill>
              </a:rPr>
              <a:t>Include the name of the data source you want to edit. This could be a tabular data source (such as Common Data Service or SharePoint) or a collection. For the example, you will use </a:t>
            </a:r>
            <a:r>
              <a:rPr lang="en-US" sz="2200" b="1" dirty="0" err="1">
                <a:solidFill>
                  <a:srgbClr val="000000"/>
                </a:solidFill>
              </a:rPr>
              <a:t>CustomerOrders</a:t>
            </a:r>
            <a:r>
              <a:rPr lang="en-US" sz="2200" dirty="0">
                <a:solidFill>
                  <a:srgbClr val="000000"/>
                </a:solidFill>
              </a:rPr>
              <a:t> as the name of the data source.</a:t>
            </a:r>
          </a:p>
          <a:p>
            <a:pPr marL="342900" lvl="1" indent="-342900">
              <a:buFont typeface="Arial" panose="020B0604020202020204" pitchFamily="34" charset="0"/>
              <a:buChar char="•"/>
            </a:pPr>
            <a:r>
              <a:rPr lang="en-US" sz="2200" dirty="0">
                <a:solidFill>
                  <a:srgbClr val="000000"/>
                </a:solidFill>
              </a:rPr>
              <a:t>The </a:t>
            </a:r>
            <a:r>
              <a:rPr lang="en-US" sz="2200" b="1" dirty="0">
                <a:solidFill>
                  <a:srgbClr val="000000"/>
                </a:solidFill>
              </a:rPr>
              <a:t>Defaults</a:t>
            </a:r>
            <a:r>
              <a:rPr lang="en-US" sz="2200" dirty="0">
                <a:solidFill>
                  <a:srgbClr val="000000"/>
                </a:solidFill>
              </a:rPr>
              <a:t> function returns a record that contains the default values for the data source. If a column within the data source doesn't have a default value, that property won't be present. By using Defaults with the data source, this notifies Patch to create a new record.</a:t>
            </a:r>
          </a:p>
          <a:p>
            <a:pPr marL="342900" lvl="1" indent="-342900">
              <a:buFont typeface="Arial" panose="020B0604020202020204" pitchFamily="34" charset="0"/>
              <a:buChar char="•"/>
            </a:pPr>
            <a:r>
              <a:rPr lang="en-US" sz="2200" dirty="0">
                <a:solidFill>
                  <a:srgbClr val="000000"/>
                </a:solidFill>
              </a:rPr>
              <a:t>Include the columns that you want to populate in the new record. Here you will specify the name of the column to update followed by the value to write to that column. For this example, you will update the Region and Country column with a string value.</a:t>
            </a:r>
          </a:p>
        </p:txBody>
      </p:sp>
      <p:sp>
        <p:nvSpPr>
          <p:cNvPr id="5" name="TextBox 4">
            <a:extLst>
              <a:ext uri="{FF2B5EF4-FFF2-40B4-BE49-F238E27FC236}">
                <a16:creationId xmlns:a16="http://schemas.microsoft.com/office/drawing/2014/main" id="{0F8B6B5B-FDD7-48B4-A4D4-BDF04FB1FA61}"/>
              </a:ext>
            </a:extLst>
          </p:cNvPr>
          <p:cNvSpPr txBox="1"/>
          <p:nvPr/>
        </p:nvSpPr>
        <p:spPr>
          <a:xfrm>
            <a:off x="418643" y="5797806"/>
            <a:ext cx="11341268" cy="492443"/>
          </a:xfrm>
          <a:prstGeom prst="rect">
            <a:avLst/>
          </a:prstGeom>
        </p:spPr>
        <p:txBody>
          <a:bodyPr vert="horz" wrap="square" lIns="0" tIns="91440" rIns="146304" bIns="91440" rtlCol="0" anchor="ctr">
            <a:normAutofit/>
          </a:bodyPr>
          <a:lstStyle/>
          <a:p>
            <a:pPr>
              <a:spcAft>
                <a:spcPts val="600"/>
              </a:spcAft>
              <a:buSzPct val="90000"/>
            </a:pPr>
            <a:r>
              <a:rPr lang="en-US" sz="2000" kern="1200" spc="-49" baseline="0" dirty="0">
                <a:solidFill>
                  <a:srgbClr val="000000"/>
                </a:solidFill>
                <a:latin typeface="+mj-lt"/>
                <a:ea typeface="+mn-ea"/>
                <a:cs typeface="+mn-cs"/>
              </a:rPr>
              <a:t>Patch(</a:t>
            </a:r>
            <a:r>
              <a:rPr lang="en-US" sz="2000" kern="1200" spc="-49" baseline="0" dirty="0" err="1">
                <a:solidFill>
                  <a:srgbClr val="000000"/>
                </a:solidFill>
                <a:latin typeface="+mj-lt"/>
                <a:ea typeface="+mn-ea"/>
                <a:cs typeface="+mn-cs"/>
              </a:rPr>
              <a:t>CustomerOrders</a:t>
            </a:r>
            <a:r>
              <a:rPr lang="en-US" sz="2000" kern="1200" spc="-49" baseline="0" dirty="0">
                <a:solidFill>
                  <a:srgbClr val="000000"/>
                </a:solidFill>
                <a:latin typeface="+mj-lt"/>
                <a:ea typeface="+mn-ea"/>
                <a:cs typeface="+mn-cs"/>
              </a:rPr>
              <a:t>, Defaults(</a:t>
            </a:r>
            <a:r>
              <a:rPr lang="en-US" sz="2000" kern="1200" spc="-49" baseline="0" dirty="0" err="1">
                <a:solidFill>
                  <a:srgbClr val="000000"/>
                </a:solidFill>
                <a:latin typeface="+mj-lt"/>
                <a:ea typeface="+mn-ea"/>
                <a:cs typeface="+mn-cs"/>
              </a:rPr>
              <a:t>CustomerOrders</a:t>
            </a:r>
            <a:r>
              <a:rPr lang="en-US" sz="2000" kern="1200" spc="-49" baseline="0" dirty="0">
                <a:solidFill>
                  <a:srgbClr val="000000"/>
                </a:solidFill>
                <a:latin typeface="+mj-lt"/>
                <a:ea typeface="+mn-ea"/>
                <a:cs typeface="+mn-cs"/>
              </a:rPr>
              <a:t>), {Region: "Americas", Country: "Canada"})</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Using Patch to edit a record</a:t>
            </a:r>
          </a:p>
        </p:txBody>
      </p:sp>
      <p:sp>
        <p:nvSpPr>
          <p:cNvPr id="3" name="Subtitle"/>
          <p:cNvSpPr>
            <a:spLocks noGrp="1"/>
          </p:cNvSpPr>
          <p:nvPr>
            <p:ph sz="quarter" idx="10"/>
          </p:nvPr>
        </p:nvSpPr>
        <p:spPr>
          <a:xfrm>
            <a:off x="419100" y="1456897"/>
            <a:ext cx="11341100" cy="4029075"/>
          </a:xfrm>
        </p:spPr>
        <p:txBody>
          <a:bodyPr vert="horz" wrap="square" lIns="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2000" dirty="0">
                <a:solidFill>
                  <a:srgbClr val="000000"/>
                </a:solidFill>
              </a:rPr>
              <a:t>It is also possible to edit a record in the data source.</a:t>
            </a:r>
          </a:p>
          <a:p>
            <a:pPr marL="342900" lvl="1" indent="-342900">
              <a:lnSpc>
                <a:spcPct val="90000"/>
              </a:lnSpc>
              <a:buFont typeface="Arial" panose="020B0604020202020204" pitchFamily="34" charset="0"/>
              <a:buChar char="•"/>
            </a:pPr>
            <a:r>
              <a:rPr lang="en-US" dirty="0">
                <a:solidFill>
                  <a:srgbClr val="000000"/>
                </a:solidFill>
              </a:rPr>
              <a:t>Include the name of the data source you want to edit. This could be a tabular data source (such as Common Data Service or SharePoint) or a collection. For the example, you will use </a:t>
            </a:r>
            <a:r>
              <a:rPr lang="en-US" b="1" dirty="0" err="1">
                <a:solidFill>
                  <a:srgbClr val="000000"/>
                </a:solidFill>
              </a:rPr>
              <a:t>CustomerOrders</a:t>
            </a:r>
            <a:r>
              <a:rPr lang="en-US" dirty="0">
                <a:solidFill>
                  <a:srgbClr val="000000"/>
                </a:solidFill>
              </a:rPr>
              <a:t> as the name of the data source.</a:t>
            </a:r>
          </a:p>
          <a:p>
            <a:pPr marL="342900" lvl="1" indent="-342900">
              <a:lnSpc>
                <a:spcPct val="90000"/>
              </a:lnSpc>
              <a:buFont typeface="Arial" panose="020B0604020202020204" pitchFamily="34" charset="0"/>
              <a:buChar char="•"/>
            </a:pPr>
            <a:r>
              <a:rPr lang="en-US" dirty="0">
                <a:solidFill>
                  <a:srgbClr val="000000"/>
                </a:solidFill>
              </a:rPr>
              <a:t>The record that you want to edit in the data source. The most common way to specify this record is to use the </a:t>
            </a:r>
            <a:r>
              <a:rPr lang="en-US" b="1" dirty="0" err="1">
                <a:solidFill>
                  <a:srgbClr val="000000"/>
                </a:solidFill>
              </a:rPr>
              <a:t>LookUp</a:t>
            </a:r>
            <a:r>
              <a:rPr lang="en-US" dirty="0">
                <a:solidFill>
                  <a:srgbClr val="000000"/>
                </a:solidFill>
              </a:rPr>
              <a:t> function to retrieve the record from the data source. Another option if you are using a Gallery and you want to update the current record is to use the </a:t>
            </a:r>
            <a:r>
              <a:rPr lang="en-US" b="1" dirty="0" err="1">
                <a:solidFill>
                  <a:srgbClr val="000000"/>
                </a:solidFill>
              </a:rPr>
              <a:t>ThisItem</a:t>
            </a:r>
            <a:r>
              <a:rPr lang="en-US" dirty="0">
                <a:solidFill>
                  <a:srgbClr val="000000"/>
                </a:solidFill>
              </a:rPr>
              <a:t> function for referencing the record. For this example, you will use a </a:t>
            </a:r>
            <a:r>
              <a:rPr lang="en-US" dirty="0" err="1">
                <a:solidFill>
                  <a:srgbClr val="000000"/>
                </a:solidFill>
              </a:rPr>
              <a:t>LookUp</a:t>
            </a:r>
            <a:r>
              <a:rPr lang="en-US" dirty="0">
                <a:solidFill>
                  <a:srgbClr val="000000"/>
                </a:solidFill>
              </a:rPr>
              <a:t> function.</a:t>
            </a:r>
          </a:p>
          <a:p>
            <a:pPr marL="342900" lvl="1" indent="-342900">
              <a:lnSpc>
                <a:spcPct val="90000"/>
              </a:lnSpc>
              <a:buFont typeface="Arial" panose="020B0604020202020204" pitchFamily="34" charset="0"/>
              <a:buChar char="•"/>
            </a:pPr>
            <a:r>
              <a:rPr lang="en-US" dirty="0">
                <a:solidFill>
                  <a:srgbClr val="000000"/>
                </a:solidFill>
              </a:rPr>
              <a:t>Include the changes that you want to make. Here you will specify the name of the column to update followed by the value to write to that column. For this example, you will update the Region and Country column with a string value.</a:t>
            </a:r>
          </a:p>
        </p:txBody>
      </p:sp>
      <p:sp>
        <p:nvSpPr>
          <p:cNvPr id="5" name="TextBox 4">
            <a:extLst>
              <a:ext uri="{FF2B5EF4-FFF2-40B4-BE49-F238E27FC236}">
                <a16:creationId xmlns:a16="http://schemas.microsoft.com/office/drawing/2014/main" id="{539C2999-F10E-4738-8FD9-AB769245F8EA}"/>
              </a:ext>
            </a:extLst>
          </p:cNvPr>
          <p:cNvSpPr txBox="1"/>
          <p:nvPr/>
        </p:nvSpPr>
        <p:spPr>
          <a:xfrm>
            <a:off x="418643" y="5797806"/>
            <a:ext cx="11341268" cy="492443"/>
          </a:xfrm>
          <a:prstGeom prst="rect">
            <a:avLst/>
          </a:prstGeom>
        </p:spPr>
        <p:txBody>
          <a:bodyPr vert="horz" wrap="square" lIns="0" tIns="91440" rIns="146304" bIns="91440" rtlCol="0" anchor="ctr">
            <a:normAutofit/>
          </a:bodyPr>
          <a:lstStyle/>
          <a:p>
            <a:pPr>
              <a:spcAft>
                <a:spcPts val="600"/>
              </a:spcAft>
              <a:buSzPct val="90000"/>
            </a:pPr>
            <a:r>
              <a:rPr lang="en-US" sz="2000" kern="1200" spc="-49" baseline="0" dirty="0">
                <a:solidFill>
                  <a:srgbClr val="000000"/>
                </a:solidFill>
                <a:latin typeface="+mj-lt"/>
                <a:ea typeface="+mn-ea"/>
                <a:cs typeface="+mn-cs"/>
              </a:rPr>
              <a:t>Patch(</a:t>
            </a:r>
            <a:r>
              <a:rPr lang="en-US" sz="2000" kern="1200" spc="-49" baseline="0" dirty="0" err="1">
                <a:solidFill>
                  <a:srgbClr val="000000"/>
                </a:solidFill>
                <a:latin typeface="+mj-lt"/>
                <a:ea typeface="+mn-ea"/>
                <a:cs typeface="+mn-cs"/>
              </a:rPr>
              <a:t>CustomerOrders</a:t>
            </a:r>
            <a:r>
              <a:rPr lang="en-US" sz="2000" kern="1200" spc="-49" baseline="0" dirty="0">
                <a:solidFill>
                  <a:srgbClr val="000000"/>
                </a:solidFill>
                <a:latin typeface="+mj-lt"/>
                <a:ea typeface="+mn-ea"/>
                <a:cs typeface="+mn-cs"/>
              </a:rPr>
              <a:t>, </a:t>
            </a:r>
            <a:r>
              <a:rPr lang="en-US" sz="2000" kern="1200" spc="-49" baseline="0" dirty="0" err="1">
                <a:solidFill>
                  <a:srgbClr val="000000"/>
                </a:solidFill>
                <a:latin typeface="+mj-lt"/>
                <a:ea typeface="+mn-ea"/>
                <a:cs typeface="+mn-cs"/>
              </a:rPr>
              <a:t>LookUP</a:t>
            </a:r>
            <a:r>
              <a:rPr lang="en-US" sz="2000" kern="1200" spc="-49" baseline="0" dirty="0">
                <a:solidFill>
                  <a:srgbClr val="000000"/>
                </a:solidFill>
                <a:latin typeface="+mj-lt"/>
                <a:ea typeface="+mn-ea"/>
                <a:cs typeface="+mn-cs"/>
              </a:rPr>
              <a:t>(</a:t>
            </a:r>
            <a:r>
              <a:rPr lang="en-US" sz="2000" kern="1200" spc="-49" baseline="0" dirty="0" err="1">
                <a:solidFill>
                  <a:srgbClr val="000000"/>
                </a:solidFill>
                <a:latin typeface="+mj-lt"/>
                <a:ea typeface="+mn-ea"/>
                <a:cs typeface="+mn-cs"/>
              </a:rPr>
              <a:t>CustomerOrders</a:t>
            </a:r>
            <a:r>
              <a:rPr lang="en-US" sz="2000" kern="1200" spc="-49" baseline="0" dirty="0">
                <a:solidFill>
                  <a:srgbClr val="000000"/>
                </a:solidFill>
                <a:latin typeface="+mj-lt"/>
                <a:ea typeface="+mn-ea"/>
                <a:cs typeface="+mn-cs"/>
              </a:rPr>
              <a:t>, ID = 1), {Region: "Asia", Country: "China"})</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Updating columns with Patch</a:t>
            </a:r>
          </a:p>
        </p:txBody>
      </p:sp>
      <p:sp>
        <p:nvSpPr>
          <p:cNvPr id="3" name="Subtitle"/>
          <p:cNvSpPr>
            <a:spLocks noGrp="1"/>
          </p:cNvSpPr>
          <p:nvPr>
            <p:ph sz="quarter" idx="10"/>
          </p:nvPr>
        </p:nvSpPr>
        <p:spPr>
          <a:xfrm>
            <a:off x="584200" y="1435100"/>
            <a:ext cx="11018838" cy="401122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 primary logic of most Patch functions is updating the proper columns with the correct information.</a:t>
            </a:r>
          </a:p>
          <a:p>
            <a:pPr marL="342900" lvl="1" indent="-342900">
              <a:spcBef>
                <a:spcPct val="43750"/>
              </a:spcBef>
              <a:spcAft>
                <a:spcPct val="43750"/>
              </a:spcAft>
              <a:buFont typeface="Arial" panose="020B0604020202020204" pitchFamily="34" charset="0"/>
              <a:buChar char="•"/>
            </a:pPr>
            <a:r>
              <a:rPr dirty="0"/>
              <a:t>Make sure you are updating all of the required columns from your data source.</a:t>
            </a:r>
          </a:p>
          <a:p>
            <a:pPr marL="342900" lvl="1" indent="-342900">
              <a:spcBef>
                <a:spcPct val="43750"/>
              </a:spcBef>
              <a:spcAft>
                <a:spcPct val="43750"/>
              </a:spcAft>
              <a:buFont typeface="Arial" panose="020B0604020202020204" pitchFamily="34" charset="0"/>
              <a:buChar char="•"/>
            </a:pPr>
            <a:r>
              <a:rPr dirty="0"/>
              <a:t>You can update as many or as few of the optional columns as you would like.</a:t>
            </a:r>
          </a:p>
          <a:p>
            <a:pPr marL="342900" lvl="1" indent="-342900">
              <a:spcBef>
                <a:spcPct val="43750"/>
              </a:spcBef>
              <a:spcAft>
                <a:spcPct val="43750"/>
              </a:spcAft>
              <a:buFont typeface="Arial" panose="020B0604020202020204" pitchFamily="34" charset="0"/>
              <a:buChar char="•"/>
            </a:pPr>
            <a:r>
              <a:rPr dirty="0"/>
              <a:t>Make sure your column names are spelled and capitalized correctly. Column names are case-sensitive.</a:t>
            </a:r>
          </a:p>
          <a:p>
            <a:pPr marL="342900" lvl="1" indent="-342900">
              <a:spcBef>
                <a:spcPct val="43750"/>
              </a:spcBef>
              <a:spcAft>
                <a:spcPct val="43750"/>
              </a:spcAft>
              <a:buFont typeface="Arial" panose="020B0604020202020204" pitchFamily="34" charset="0"/>
              <a:buChar char="•"/>
            </a:pPr>
            <a:r>
              <a:rPr dirty="0"/>
              <a:t>Make sure you are writing the correct data type. For example, if your column in the data source is a number type, then you cannot write a string value to it, even if that string contains a number.</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Updating columns with Patch</a:t>
            </a:r>
          </a:p>
        </p:txBody>
      </p:sp>
      <p:sp>
        <p:nvSpPr>
          <p:cNvPr id="38" name="TextBox 37">
            <a:extLst>
              <a:ext uri="{FF2B5EF4-FFF2-40B4-BE49-F238E27FC236}">
                <a16:creationId xmlns:a16="http://schemas.microsoft.com/office/drawing/2014/main" id="{ADEA4FDC-828E-4CD1-ACCE-51919E1A1A2E}"/>
              </a:ext>
            </a:extLst>
          </p:cNvPr>
          <p:cNvSpPr txBox="1"/>
          <p:nvPr/>
        </p:nvSpPr>
        <p:spPr>
          <a:xfrm>
            <a:off x="432090" y="145689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Patch(CustomerOrders, Default(CustomerOrders), {ModifiedBy:</a:t>
            </a:r>
          </a:p>
          <a:p>
            <a:pPr marL="0" lvl="1">
              <a:spcBef>
                <a:spcPts val="392"/>
              </a:spcBef>
              <a:spcAft>
                <a:spcPts val="588"/>
              </a:spcAft>
              <a:buSzPct val="90000"/>
            </a:pPr>
            <a:r>
              <a:rPr lang="en-US" sz="1800" b="0" kern="1200" spc="0" baseline="0">
                <a:latin typeface="+mn-lt"/>
                <a:ea typeface="+mn-ea"/>
                <a:cs typeface="+mn-cs"/>
              </a:rPr>
              <a:t> User().FullName})</a:t>
            </a:r>
          </a:p>
        </p:txBody>
      </p:sp>
      <p:sp>
        <p:nvSpPr>
          <p:cNvPr id="36" name="TextBox 35">
            <a:extLst>
              <a:ext uri="{FF2B5EF4-FFF2-40B4-BE49-F238E27FC236}">
                <a16:creationId xmlns:a16="http://schemas.microsoft.com/office/drawing/2014/main" id="{B9B648EE-A479-4C13-BDF2-BC2D30745919}"/>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Patch(CustomerOrders, Default(CustomerOrders), {Status:</a:t>
            </a:r>
          </a:p>
          <a:p>
            <a:pPr marL="0" lvl="1">
              <a:spcBef>
                <a:spcPts val="392"/>
              </a:spcBef>
              <a:spcAft>
                <a:spcPts val="588"/>
              </a:spcAft>
              <a:buSzPct val="90000"/>
            </a:pPr>
            <a:r>
              <a:rPr lang="en-US" sz="1800" b="0" kern="1200" spc="0" baseline="0">
                <a:latin typeface="+mn-lt"/>
                <a:ea typeface="+mn-ea"/>
                <a:cs typeface="+mn-cs"/>
              </a:rPr>
              <a:t>Dropdown1.Selected.Value})</a:t>
            </a:r>
          </a:p>
        </p:txBody>
      </p:sp>
      <p:sp>
        <p:nvSpPr>
          <p:cNvPr id="34" name="TextBox 33">
            <a:extLst>
              <a:ext uri="{FF2B5EF4-FFF2-40B4-BE49-F238E27FC236}">
                <a16:creationId xmlns:a16="http://schemas.microsoft.com/office/drawing/2014/main" id="{BE77FACC-6612-4CD5-9850-824CC1315A9A}"/>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Patch(CustomerOrders, Default(CustomerOrders), {Status: varStatus})</a:t>
            </a:r>
          </a:p>
        </p:txBody>
      </p:sp>
      <p:sp>
        <p:nvSpPr>
          <p:cNvPr id="33" name="TextBox 32">
            <a:extLst>
              <a:ext uri="{FF2B5EF4-FFF2-40B4-BE49-F238E27FC236}">
                <a16:creationId xmlns:a16="http://schemas.microsoft.com/office/drawing/2014/main" id="{E847085E-EE21-495B-8960-F0E59A944627}"/>
              </a:ext>
            </a:extLst>
          </p:cNvPr>
          <p:cNvSpPr txBox="1"/>
          <p:nvPr/>
        </p:nvSpPr>
        <p:spPr>
          <a:xfrm>
            <a:off x="432090" y="450273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Set(varStatus, "Under Review")</a:t>
            </a:r>
          </a:p>
        </p:txBody>
      </p:sp>
      <p:sp>
        <p:nvSpPr>
          <p:cNvPr id="30" name="TextBox 29">
            <a:extLst>
              <a:ext uri="{FF2B5EF4-FFF2-40B4-BE49-F238E27FC236}">
                <a16:creationId xmlns:a16="http://schemas.microsoft.com/office/drawing/2014/main" id="{9BCBCF78-D7AF-4195-BB89-85806843A193}"/>
              </a:ext>
            </a:extLst>
          </p:cNvPr>
          <p:cNvSpPr txBox="1"/>
          <p:nvPr/>
        </p:nvSpPr>
        <p:spPr>
          <a:xfrm>
            <a:off x="432090" y="551801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Patch(CustomerOrders, Default(CustomerOrders), {Status: "Pending"})</a:t>
            </a:r>
          </a:p>
        </p:txBody>
      </p:sp>
    </p:spTree>
    <p:extLst>
      <p:ext uri="{BB962C8B-B14F-4D97-AF65-F5344CB8AC3E}">
        <p14:creationId xmlns:p14="http://schemas.microsoft.com/office/powerpoint/2010/main" val="40492588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Patch example</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Let's take a look at another example, in this example you're trying to build a simple solution for signing users into class as they arrive.</a:t>
            </a:r>
          </a:p>
        </p:txBody>
      </p:sp>
      <p:pic>
        <p:nvPicPr>
          <p:cNvPr id="4" name="New picture" descr="Power Apps canvas app"/>
          <p:cNvPicPr/>
          <p:nvPr/>
        </p:nvPicPr>
        <p:blipFill>
          <a:blip r:embed="rId3"/>
          <a:stretch>
            <a:fillRect/>
          </a:stretch>
        </p:blipFill>
        <p:spPr>
          <a:xfrm>
            <a:off x="2379511" y="2669540"/>
            <a:ext cx="7432979" cy="380746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Solution breakdown</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Here we have a simple Canvas app connected to our data source (TrainingClassSignIn).</a:t>
            </a:r>
          </a:p>
        </p:txBody>
      </p:sp>
      <p:sp>
        <p:nvSpPr>
          <p:cNvPr id="4" name="New shape"/>
          <p:cNvSpPr/>
          <p:nvPr/>
        </p:nvSpPr>
        <p:spPr>
          <a:xfrm>
            <a:off x="609600" y="3987800"/>
            <a:ext cx="10972800" cy="15367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Patch(TrainingClassSignIn,Defaults(TrainingClassSignIn),{TrainingClass:TrainingClassDD.Selected.Value, FirstName:FirstNameInput.Text, LastName:LastNameInput.Text, EmailAddress:EmailAddressInput.Text, SignInStatus:"Attended"})</a:t>
            </a:r>
          </a:p>
        </p:txBody>
      </p:sp>
      <p:sp>
        <p:nvSpPr>
          <p:cNvPr id="5" name="New shape"/>
          <p:cNvSpPr/>
          <p:nvPr/>
        </p:nvSpPr>
        <p:spPr>
          <a:xfrm>
            <a:off x="609600" y="36220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Use imperative development techniques for canvas apps in Power Apps</a:t>
            </a:r>
          </a:p>
        </p:txBody>
      </p:sp>
      <p:sp>
        <p:nvSpPr>
          <p:cNvPr id="2" name="Text Placeholder 1"/>
          <p:cNvSpPr>
            <a:spLocks noGrp="1"/>
          </p:cNvSpPr>
          <p:nvPr>
            <p:ph type="body" sz="quarter" idx="15"/>
          </p:nvPr>
        </p:nvSpPr>
        <p:spPr/>
        <p:txBody>
          <a:bodyPr/>
          <a:lstStyle/>
          <a:p>
            <a:pPr lvl="1"/>
            <a:r>
              <a:rPr lang="en-US" dirty="0"/>
              <a:t>Author an advanced formula that uses tables, records, and collections in a canvas app in Power Apps</a:t>
            </a:r>
          </a:p>
        </p:txBody>
      </p:sp>
      <p:sp>
        <p:nvSpPr>
          <p:cNvPr id="3" name="Text Placeholder 2"/>
          <p:cNvSpPr>
            <a:spLocks noGrp="1"/>
          </p:cNvSpPr>
          <p:nvPr>
            <p:ph type="body" sz="quarter" idx="17"/>
          </p:nvPr>
        </p:nvSpPr>
        <p:spPr/>
        <p:txBody>
          <a:bodyPr/>
          <a:lstStyle/>
          <a:p>
            <a:pPr lvl="1"/>
            <a:r>
              <a:rPr lang="en-US" dirty="0"/>
              <a:t>Perform custom updates in a Power Apps canvas app</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163915"/>
            <a:ext cx="7695069" cy="675889"/>
          </a:xfrm>
        </p:spPr>
        <p:txBody>
          <a:bodyPr/>
          <a:lstStyle/>
          <a:p>
            <a:pPr lvl="1"/>
            <a:r>
              <a:rPr lang="en-US" dirty="0"/>
              <a:t>Work with relational data in a Power Apps canvas app</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893234"/>
            <a:ext cx="7695069" cy="675889"/>
          </a:xfrm>
        </p:spPr>
        <p:txBody>
          <a:bodyPr/>
          <a:lstStyle/>
          <a:p>
            <a:pPr lvl="1"/>
            <a:r>
              <a:rPr lang="en-US" dirty="0"/>
              <a:t>Work with data source limits (delegation limits) in a Power Apps canvas app</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a:xfrm>
            <a:off x="4078288" y="4622553"/>
            <a:ext cx="7695069" cy="675889"/>
          </a:xfrm>
        </p:spPr>
        <p:txBody>
          <a:bodyPr/>
          <a:lstStyle/>
          <a:p>
            <a:pPr lvl="1"/>
            <a:r>
              <a:rPr lang="en-US" dirty="0"/>
              <a:t>Connecting to other data in a Power Apps canvas app</a:t>
            </a:r>
          </a:p>
        </p:txBody>
      </p:sp>
      <p:sp>
        <p:nvSpPr>
          <p:cNvPr id="9" name="Text Placeholder 8">
            <a:extLst>
              <a:ext uri="{FF2B5EF4-FFF2-40B4-BE49-F238E27FC236}">
                <a16:creationId xmlns:a16="http://schemas.microsoft.com/office/drawing/2014/main" id="{4EA7DE62-A112-4A36-9334-76193F5AF79F}"/>
              </a:ext>
            </a:extLst>
          </p:cNvPr>
          <p:cNvSpPr>
            <a:spLocks noGrp="1"/>
          </p:cNvSpPr>
          <p:nvPr>
            <p:ph type="body" sz="quarter" idx="23"/>
          </p:nvPr>
        </p:nvSpPr>
        <p:spPr>
          <a:xfrm>
            <a:off x="4078288" y="5351871"/>
            <a:ext cx="7695069" cy="675889"/>
          </a:xfrm>
        </p:spPr>
        <p:txBody>
          <a:bodyPr/>
          <a:lstStyle/>
          <a:p>
            <a:r>
              <a:rPr lang="en-US" dirty="0"/>
              <a:t>Use custom connectors in a Power Apps canvas app</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3305518"/>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1AFA0F3D-E64F-47E7-9511-70A56E7D4378}"/>
              </a:ext>
            </a:extLst>
          </p:cNvPr>
          <p:cNvGrpSpPr/>
          <p:nvPr/>
        </p:nvGrpSpPr>
        <p:grpSpPr>
          <a:xfrm>
            <a:off x="3031668" y="4170031"/>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5034544"/>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28575" cap="flat">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71362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8" y="1588221"/>
            <a:ext cx="704088" cy="704088"/>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3031668" y="2439149"/>
            <a:ext cx="704088" cy="704088"/>
          </a:xfrm>
          <a:prstGeom prst="rect">
            <a:avLst/>
          </a:prstGeom>
        </p:spPr>
      </p:pic>
      <p:sp>
        <p:nvSpPr>
          <p:cNvPr id="30" name="TextBox 29">
            <a:extLst>
              <a:ext uri="{FF2B5EF4-FFF2-40B4-BE49-F238E27FC236}">
                <a16:creationId xmlns:a16="http://schemas.microsoft.com/office/drawing/2014/main" id="{FD042B5F-8CAE-4B9E-A1D1-A285303C6F5C}"/>
              </a:ext>
            </a:extLst>
          </p:cNvPr>
          <p:cNvSpPr txBox="1"/>
          <p:nvPr/>
        </p:nvSpPr>
        <p:spPr>
          <a:xfrm>
            <a:off x="3966263" y="2711682"/>
            <a:ext cx="6599320" cy="338554"/>
          </a:xfrm>
          <a:prstGeom prst="rect">
            <a:avLst/>
          </a:prstGeom>
          <a:noFill/>
        </p:spPr>
        <p:txBody>
          <a:bodyPr wrap="square">
            <a:spAutoFit/>
          </a:bodyPr>
          <a:lstStyle/>
          <a:p>
            <a:pPr marL="0" lvl="1">
              <a:spcBef>
                <a:spcPts val="200"/>
              </a:spcBef>
              <a:spcAft>
                <a:spcPts val="400"/>
              </a:spcAft>
              <a:buSzPct val="90000"/>
            </a:pPr>
            <a:r>
              <a:rPr lang="en-US" sz="1600" dirty="0"/>
              <a:t>Complete testing and performance checks in a Power Apps canvas app</a:t>
            </a:r>
          </a:p>
        </p:txBody>
      </p:sp>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Delete a record</a:t>
            </a:r>
          </a:p>
        </p:txBody>
      </p:sp>
      <p:sp>
        <p:nvSpPr>
          <p:cNvPr id="3" name="Subtitle"/>
          <p:cNvSpPr>
            <a:spLocks noGrp="1"/>
          </p:cNvSpPr>
          <p:nvPr>
            <p:ph sz="quarter" idx="10"/>
          </p:nvPr>
        </p:nvSpPr>
        <p:spPr>
          <a:xfrm>
            <a:off x="441468" y="1456896"/>
            <a:ext cx="5543785" cy="3762803"/>
          </a:xfrm>
        </p:spPr>
        <p:txBody>
          <a:bodyPr vert="horz" wrap="square" lIns="13716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To delete a record from your data source use the </a:t>
            </a:r>
            <a:r>
              <a:rPr lang="en-US" b="1">
                <a:solidFill>
                  <a:srgbClr val="000000"/>
                </a:solidFill>
              </a:rPr>
              <a:t>Remove</a:t>
            </a:r>
            <a:r>
              <a:rPr lang="en-US">
                <a:solidFill>
                  <a:srgbClr val="000000"/>
                </a:solidFill>
              </a:rPr>
              <a:t> function.</a:t>
            </a:r>
          </a:p>
        </p:txBody>
      </p:sp>
      <p:sp>
        <p:nvSpPr>
          <p:cNvPr id="5" name="TextBox 4">
            <a:extLst>
              <a:ext uri="{FF2B5EF4-FFF2-40B4-BE49-F238E27FC236}">
                <a16:creationId xmlns:a16="http://schemas.microsoft.com/office/drawing/2014/main" id="{3B8A9D18-B4D9-4CE6-953C-34DFE7FD5C08}"/>
              </a:ext>
            </a:extLst>
          </p:cNvPr>
          <p:cNvSpPr txBox="1"/>
          <p:nvPr/>
        </p:nvSpPr>
        <p:spPr>
          <a:xfrm>
            <a:off x="6229350" y="1456896"/>
            <a:ext cx="5543550" cy="3762803"/>
          </a:xfrm>
          <a:prstGeom prst="rect">
            <a:avLst/>
          </a:prstGeom>
          <a:solidFill>
            <a:schemeClr val="bg1">
              <a:lumMod val="95000"/>
            </a:schemeClr>
          </a:solidFill>
        </p:spPr>
        <p:txBody>
          <a:bodyPr vert="horz" wrap="square" lIns="137160" tIns="91440" rIns="146304" bIns="91440" rtlCol="0">
            <a:normAutofit/>
          </a:bodyPr>
          <a:lstStyle/>
          <a:p>
            <a:pPr>
              <a:spcBef>
                <a:spcPts val="392"/>
              </a:spcBef>
              <a:spcAft>
                <a:spcPts val="588"/>
              </a:spcAft>
              <a:buSzPct val="90000"/>
            </a:pPr>
            <a:r>
              <a:rPr lang="en-US" sz="2400" dirty="0">
                <a:solidFill>
                  <a:srgbClr val="000000"/>
                </a:solidFill>
              </a:rPr>
              <a:t>Remove(</a:t>
            </a:r>
            <a:r>
              <a:rPr lang="en-US" sz="2400" dirty="0" err="1">
                <a:solidFill>
                  <a:srgbClr val="000000"/>
                </a:solidFill>
              </a:rPr>
              <a:t>CustomerOrders</a:t>
            </a:r>
            <a:r>
              <a:rPr lang="en-US" sz="2400" dirty="0">
                <a:solidFill>
                  <a:srgbClr val="000000"/>
                </a:solidFill>
              </a:rPr>
              <a:t>, </a:t>
            </a:r>
            <a:r>
              <a:rPr lang="en-US" sz="2400" dirty="0" err="1">
                <a:solidFill>
                  <a:srgbClr val="000000"/>
                </a:solidFill>
              </a:rPr>
              <a:t>LookUp</a:t>
            </a:r>
            <a:r>
              <a:rPr lang="en-US" sz="2400" dirty="0">
                <a:solidFill>
                  <a:srgbClr val="000000"/>
                </a:solidFill>
              </a:rPr>
              <a:t>(</a:t>
            </a:r>
            <a:r>
              <a:rPr lang="en-US" sz="2400" dirty="0" err="1">
                <a:solidFill>
                  <a:srgbClr val="000000"/>
                </a:solidFill>
              </a:rPr>
              <a:t>CustomerOrders</a:t>
            </a:r>
            <a:r>
              <a:rPr lang="en-US" sz="2400" dirty="0">
                <a:solidFill>
                  <a:srgbClr val="000000"/>
                </a:solidFill>
              </a:rPr>
              <a:t>, ID = 1))</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Deleting based on a condition</a:t>
            </a:r>
          </a:p>
        </p:txBody>
      </p:sp>
      <p:sp>
        <p:nvSpPr>
          <p:cNvPr id="3" name="Subtitle"/>
          <p:cNvSpPr>
            <a:spLocks noGrp="1"/>
          </p:cNvSpPr>
          <p:nvPr>
            <p:ph sz="quarter" idx="10"/>
          </p:nvPr>
        </p:nvSpPr>
        <p:spPr>
          <a:xfrm>
            <a:off x="441468" y="1456896"/>
            <a:ext cx="5543785" cy="3762803"/>
          </a:xfrm>
        </p:spPr>
        <p:txBody>
          <a:bodyPr vert="horz" wrap="square" lIns="13716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If you want to delete more than one record from your data source, you can use </a:t>
            </a:r>
            <a:r>
              <a:rPr lang="en-US" b="1">
                <a:solidFill>
                  <a:srgbClr val="000000"/>
                </a:solidFill>
              </a:rPr>
              <a:t>RemoveIf</a:t>
            </a:r>
            <a:r>
              <a:rPr lang="en-US">
                <a:solidFill>
                  <a:srgbClr val="000000"/>
                </a:solidFill>
              </a:rPr>
              <a:t>.</a:t>
            </a:r>
          </a:p>
        </p:txBody>
      </p:sp>
      <p:sp>
        <p:nvSpPr>
          <p:cNvPr id="5" name="TextBox 4">
            <a:extLst>
              <a:ext uri="{FF2B5EF4-FFF2-40B4-BE49-F238E27FC236}">
                <a16:creationId xmlns:a16="http://schemas.microsoft.com/office/drawing/2014/main" id="{F48B4FE8-A10B-4C38-A7E0-9B64D800E918}"/>
              </a:ext>
            </a:extLst>
          </p:cNvPr>
          <p:cNvSpPr txBox="1"/>
          <p:nvPr/>
        </p:nvSpPr>
        <p:spPr>
          <a:xfrm>
            <a:off x="6229350" y="1456896"/>
            <a:ext cx="5543550" cy="3762803"/>
          </a:xfrm>
          <a:prstGeom prst="rect">
            <a:avLst/>
          </a:prstGeom>
          <a:solidFill>
            <a:schemeClr val="bg1">
              <a:lumMod val="95000"/>
            </a:schemeClr>
          </a:solidFill>
        </p:spPr>
        <p:txBody>
          <a:bodyPr vert="horz" wrap="square" lIns="137160" tIns="91440" rIns="146304" bIns="91440" rtlCol="0">
            <a:normAutofit/>
          </a:bodyPr>
          <a:lstStyle/>
          <a:p>
            <a:pPr>
              <a:spcBef>
                <a:spcPts val="392"/>
              </a:spcBef>
              <a:spcAft>
                <a:spcPts val="588"/>
              </a:spcAft>
              <a:buSzPct val="90000"/>
            </a:pPr>
            <a:r>
              <a:rPr lang="en-US" sz="2400">
                <a:solidFill>
                  <a:srgbClr val="000000"/>
                </a:solidFill>
              </a:rPr>
              <a:t>RemoveIf(CustomerOrders, Status = "Expired")</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Delete all of the records in a collection</a:t>
            </a:r>
          </a:p>
        </p:txBody>
      </p:sp>
      <p:sp>
        <p:nvSpPr>
          <p:cNvPr id="3" name="Subtitle"/>
          <p:cNvSpPr>
            <a:spLocks noGrp="1"/>
          </p:cNvSpPr>
          <p:nvPr>
            <p:ph sz="quarter" idx="10"/>
          </p:nvPr>
        </p:nvSpPr>
        <p:spPr>
          <a:xfrm>
            <a:off x="419100" y="1456897"/>
            <a:ext cx="11341100" cy="4029075"/>
          </a:xfrm>
        </p:spPr>
        <p:txBody>
          <a:bodyPr vert="horz" wrap="square" lIns="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solidFill>
                  <a:srgbClr val="000000"/>
                </a:solidFill>
              </a:rPr>
              <a:t>The </a:t>
            </a:r>
            <a:r>
              <a:rPr lang="en-US" b="1" dirty="0">
                <a:solidFill>
                  <a:srgbClr val="000000"/>
                </a:solidFill>
              </a:rPr>
              <a:t>Clear</a:t>
            </a:r>
            <a:r>
              <a:rPr lang="en-US" dirty="0">
                <a:solidFill>
                  <a:srgbClr val="000000"/>
                </a:solidFill>
              </a:rPr>
              <a:t> function deletes all the records of a collection.</a:t>
            </a:r>
          </a:p>
          <a:p>
            <a:pPr marL="342900" lvl="1" indent="-342900">
              <a:buFont typeface="Arial" panose="020B0604020202020204" pitchFamily="34" charset="0"/>
              <a:buChar char="•"/>
            </a:pPr>
            <a:r>
              <a:rPr lang="en-US" sz="2400" dirty="0">
                <a:solidFill>
                  <a:srgbClr val="000000"/>
                </a:solidFill>
              </a:rPr>
              <a:t>All at once - For example, if you are reloading the items in a collection for a drop-down menu when a screen becomes visible, you would want to use </a:t>
            </a:r>
            <a:r>
              <a:rPr lang="en-US" sz="2400" b="1" dirty="0" err="1">
                <a:solidFill>
                  <a:srgbClr val="000000"/>
                </a:solidFill>
              </a:rPr>
              <a:t>ClearCollect</a:t>
            </a:r>
            <a:r>
              <a:rPr lang="en-US" sz="2400" dirty="0">
                <a:solidFill>
                  <a:srgbClr val="000000"/>
                </a:solidFill>
              </a:rPr>
              <a:t>. One formula would then remove the old records and add the new records.</a:t>
            </a:r>
          </a:p>
          <a:p>
            <a:pPr marL="342900" lvl="1" indent="-342900">
              <a:buFont typeface="Arial" panose="020B0604020202020204" pitchFamily="34" charset="0"/>
              <a:buChar char="•"/>
            </a:pPr>
            <a:r>
              <a:rPr lang="en-US" sz="2400" dirty="0">
                <a:solidFill>
                  <a:srgbClr val="000000"/>
                </a:solidFill>
              </a:rPr>
              <a:t>Multi-step - For example, if you are using collections to store user inputs like in a shopping cart you can use </a:t>
            </a:r>
            <a:r>
              <a:rPr lang="en-US" sz="2400" b="1" dirty="0">
                <a:solidFill>
                  <a:srgbClr val="000000"/>
                </a:solidFill>
              </a:rPr>
              <a:t>Clear</a:t>
            </a:r>
            <a:r>
              <a:rPr lang="en-US" sz="2400" dirty="0">
                <a:solidFill>
                  <a:srgbClr val="000000"/>
                </a:solidFill>
              </a:rPr>
              <a:t> and </a:t>
            </a:r>
            <a:r>
              <a:rPr lang="en-US" sz="2400" b="1" dirty="0">
                <a:solidFill>
                  <a:srgbClr val="000000"/>
                </a:solidFill>
              </a:rPr>
              <a:t>Collect</a:t>
            </a:r>
            <a:r>
              <a:rPr lang="en-US" sz="2400" dirty="0">
                <a:solidFill>
                  <a:srgbClr val="000000"/>
                </a:solidFill>
              </a:rPr>
              <a:t>. This is because the user might want to clear their shopping cart without adding a new record.</a:t>
            </a:r>
          </a:p>
        </p:txBody>
      </p:sp>
      <p:sp>
        <p:nvSpPr>
          <p:cNvPr id="5" name="TextBox 4">
            <a:extLst>
              <a:ext uri="{FF2B5EF4-FFF2-40B4-BE49-F238E27FC236}">
                <a16:creationId xmlns:a16="http://schemas.microsoft.com/office/drawing/2014/main" id="{5E2502ED-A9BD-4377-B8B7-E39C63D071FA}"/>
              </a:ext>
            </a:extLst>
          </p:cNvPr>
          <p:cNvSpPr txBox="1"/>
          <p:nvPr/>
        </p:nvSpPr>
        <p:spPr>
          <a:xfrm>
            <a:off x="418643" y="5797806"/>
            <a:ext cx="11341268" cy="492443"/>
          </a:xfrm>
          <a:prstGeom prst="rect">
            <a:avLst/>
          </a:prstGeom>
        </p:spPr>
        <p:txBody>
          <a:bodyPr vert="horz" wrap="square" lIns="0" tIns="91440" rIns="146304" bIns="91440" rtlCol="0" anchor="ctr">
            <a:normAutofit/>
          </a:bodyPr>
          <a:lstStyle/>
          <a:p>
            <a:pPr>
              <a:spcAft>
                <a:spcPts val="600"/>
              </a:spcAft>
              <a:buSzPct val="90000"/>
            </a:pPr>
            <a:r>
              <a:rPr lang="en-US" sz="2000" kern="1200" spc="-49" baseline="0" dirty="0">
                <a:solidFill>
                  <a:srgbClr val="000000"/>
                </a:solidFill>
                <a:latin typeface="+mj-lt"/>
                <a:ea typeface="+mn-ea"/>
                <a:cs typeface="+mn-cs"/>
              </a:rPr>
              <a:t>Clear(</a:t>
            </a:r>
            <a:r>
              <a:rPr lang="en-US" sz="2000" kern="1200" spc="-49" baseline="0" dirty="0" err="1">
                <a:solidFill>
                  <a:srgbClr val="000000"/>
                </a:solidFill>
                <a:latin typeface="+mj-lt"/>
                <a:ea typeface="+mn-ea"/>
                <a:cs typeface="+mn-cs"/>
              </a:rPr>
              <a:t>collectSelectedItems</a:t>
            </a:r>
            <a:r>
              <a:rPr lang="en-US" sz="2000" kern="1200" spc="-49" baseline="0" dirty="0">
                <a:solidFill>
                  <a:srgbClr val="000000"/>
                </a:solidFill>
                <a:latin typeface="+mj-lt"/>
                <a:ea typeface="+mn-ea"/>
                <a:cs typeface="+mn-cs"/>
              </a:rPr>
              <a:t>)</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Delete all of the records from a data source</a:t>
            </a:r>
          </a:p>
        </p:txBody>
      </p:sp>
      <p:sp>
        <p:nvSpPr>
          <p:cNvPr id="3" name="Subtitle"/>
          <p:cNvSpPr>
            <a:spLocks noGrp="1"/>
          </p:cNvSpPr>
          <p:nvPr>
            <p:ph sz="quarter" idx="10"/>
          </p:nvPr>
        </p:nvSpPr>
        <p:spPr>
          <a:xfrm>
            <a:off x="441468" y="1456896"/>
            <a:ext cx="5543785" cy="3762803"/>
          </a:xfrm>
        </p:spPr>
        <p:txBody>
          <a:bodyPr vert="horz" wrap="square" lIns="13716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It is possible to delete all of the records from a data source using </a:t>
            </a:r>
            <a:r>
              <a:rPr lang="en-US" b="1">
                <a:solidFill>
                  <a:srgbClr val="000000"/>
                </a:solidFill>
              </a:rPr>
              <a:t>RemoveIf</a:t>
            </a:r>
            <a:r>
              <a:rPr lang="en-US">
                <a:solidFill>
                  <a:srgbClr val="000000"/>
                </a:solidFill>
              </a:rPr>
              <a:t>.</a:t>
            </a:r>
          </a:p>
        </p:txBody>
      </p:sp>
      <p:sp>
        <p:nvSpPr>
          <p:cNvPr id="5" name="TextBox 4">
            <a:extLst>
              <a:ext uri="{FF2B5EF4-FFF2-40B4-BE49-F238E27FC236}">
                <a16:creationId xmlns:a16="http://schemas.microsoft.com/office/drawing/2014/main" id="{A642054A-455B-4E10-8E60-ABDC964B58F7}"/>
              </a:ext>
            </a:extLst>
          </p:cNvPr>
          <p:cNvSpPr txBox="1"/>
          <p:nvPr/>
        </p:nvSpPr>
        <p:spPr>
          <a:xfrm>
            <a:off x="6229350" y="1456896"/>
            <a:ext cx="5543550" cy="3762803"/>
          </a:xfrm>
          <a:prstGeom prst="rect">
            <a:avLst/>
          </a:prstGeom>
          <a:solidFill>
            <a:schemeClr val="bg1">
              <a:lumMod val="95000"/>
            </a:schemeClr>
          </a:solidFill>
        </p:spPr>
        <p:txBody>
          <a:bodyPr vert="horz" wrap="square" lIns="137160" tIns="91440" rIns="146304" bIns="91440" rtlCol="0">
            <a:normAutofit/>
          </a:bodyPr>
          <a:lstStyle/>
          <a:p>
            <a:pPr>
              <a:spcBef>
                <a:spcPts val="392"/>
              </a:spcBef>
              <a:spcAft>
                <a:spcPts val="588"/>
              </a:spcAft>
              <a:buSzPct val="90000"/>
            </a:pPr>
            <a:r>
              <a:rPr lang="en-US" sz="2400" dirty="0" err="1">
                <a:solidFill>
                  <a:srgbClr val="000000"/>
                </a:solidFill>
              </a:rPr>
              <a:t>RemoveIf</a:t>
            </a:r>
            <a:r>
              <a:rPr lang="en-US" sz="2400" dirty="0">
                <a:solidFill>
                  <a:srgbClr val="000000"/>
                </a:solidFill>
              </a:rPr>
              <a:t>(</a:t>
            </a:r>
            <a:r>
              <a:rPr lang="en-US" sz="2400" dirty="0" err="1">
                <a:solidFill>
                  <a:srgbClr val="000000"/>
                </a:solidFill>
              </a:rPr>
              <a:t>CustomerOrders</a:t>
            </a:r>
            <a:r>
              <a:rPr lang="en-US" sz="2400" dirty="0">
                <a:solidFill>
                  <a:srgbClr val="000000"/>
                </a:solidFill>
              </a:rPr>
              <a:t>, true)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2926227"/>
            <a:ext cx="9189910" cy="984885"/>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Complete testing and performance checks in a Power Apps canvas app</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vert="horz" wrap="square" lIns="0" tIns="91440" rIns="146304" bIns="91440" rtlCol="0" anchor="t">
            <a:normAutofit fontScale="90000"/>
          </a:bodyPr>
          <a:lstStyle>
            <a:lvl1pPr>
              <a:defRPr>
                <a:solidFill>
                  <a:schemeClr val="tx1"/>
                </a:solidFill>
              </a:defRPr>
            </a:lvl1pPr>
          </a:lstStyle>
          <a:p>
            <a:r>
              <a:rPr lang="en-US" sz="3600" b="0" i="0" kern="1200" cap="none" spc="-49" baseline="0" dirty="0">
                <a:ln w="3175">
                  <a:noFill/>
                </a:ln>
                <a:effectLst/>
                <a:latin typeface="+mj-lt"/>
                <a:ea typeface="+mn-ea"/>
                <a:cs typeface="Segoe UI" pitchFamily="34" charset="0"/>
              </a:rPr>
              <a:t>The importance of thinking about performance</a:t>
            </a:r>
            <a:br>
              <a:rPr lang="en-US" sz="1300" b="0" i="0" kern="1200" cap="none" spc="-49" baseline="0" dirty="0">
                <a:ln w="3175">
                  <a:noFill/>
                </a:ln>
                <a:effectLst/>
                <a:latin typeface="+mj-lt"/>
                <a:ea typeface="+mn-ea"/>
                <a:cs typeface="Segoe UI" pitchFamily="34" charset="0"/>
              </a:rPr>
            </a:br>
            <a:endParaRPr lang="en-US" sz="1300" b="0" kern="1200" cap="none" spc="-49" baseline="0" dirty="0">
              <a:ln w="3175">
                <a:noFill/>
              </a:ln>
              <a:effectLst/>
              <a:latin typeface="+mj-lt"/>
              <a:ea typeface="+mn-ea"/>
              <a:cs typeface="Segoe UI" pitchFamily="34" charset="0"/>
            </a:endParaRPr>
          </a:p>
        </p:txBody>
      </p:sp>
      <p:sp>
        <p:nvSpPr>
          <p:cNvPr id="3" name="Subtitle"/>
          <p:cNvSpPr>
            <a:spLocks noGrp="1"/>
          </p:cNvSpPr>
          <p:nvPr>
            <p:ph type="body" sz="quarter" idx="42"/>
          </p:nvPr>
        </p:nvSpPr>
        <p:spPr>
          <a:xfrm>
            <a:off x="418643" y="1456898"/>
            <a:ext cx="11354713" cy="1128820"/>
          </a:xfrm>
        </p:spPr>
        <p:txBody>
          <a:bodyPr vert="horz" wrap="square" lIns="137160" tIns="91440" rIns="13716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lang="en-US" b="0" i="0" kern="1200" spc="0" baseline="0">
                <a:latin typeface="+mn-lt"/>
                <a:ea typeface="+mn-ea"/>
                <a:cs typeface="+mn-cs"/>
              </a:rPr>
              <a:t>The most common app performance problems come from interactions with data sources.</a:t>
            </a:r>
          </a:p>
        </p:txBody>
      </p:sp>
      <p:sp>
        <p:nvSpPr>
          <p:cNvPr id="9" name="TextBox 8">
            <a:extLst>
              <a:ext uri="{FF2B5EF4-FFF2-40B4-BE49-F238E27FC236}">
                <a16:creationId xmlns:a16="http://schemas.microsoft.com/office/drawing/2014/main" id="{25074886-082B-4287-B588-7D765A514B4F}"/>
              </a:ext>
            </a:extLst>
          </p:cNvPr>
          <p:cNvSpPr txBox="1"/>
          <p:nvPr/>
        </p:nvSpPr>
        <p:spPr>
          <a:xfrm>
            <a:off x="418644" y="2734160"/>
            <a:ext cx="11354712" cy="1128821"/>
          </a:xfrm>
          <a:prstGeom prst="rect">
            <a:avLst/>
          </a:prstGeom>
          <a:solidFill>
            <a:schemeClr val="bg2"/>
          </a:solidFill>
        </p:spPr>
        <p:txBody>
          <a:bodyPr vert="horz" wrap="square" lIns="137160" tIns="91440" rIns="137160" bIns="91440" rtlCol="0" anchor="ctr">
            <a:normAutofit/>
          </a:bodyPr>
          <a:lstStyle/>
          <a:p>
            <a:pPr>
              <a:spcAft>
                <a:spcPts val="600"/>
              </a:spcAft>
              <a:buSzPct val="90000"/>
            </a:pPr>
            <a:r>
              <a:rPr lang="en-US" sz="1600" b="0" i="0" kern="1200" spc="0" baseline="0">
                <a:effectLst/>
                <a:latin typeface="+mn-lt"/>
                <a:ea typeface="+mn-ea"/>
                <a:cs typeface="+mn-cs"/>
              </a:rPr>
              <a:t>Storing data in the wrong data source</a:t>
            </a:r>
          </a:p>
        </p:txBody>
      </p:sp>
      <p:sp>
        <p:nvSpPr>
          <p:cNvPr id="7" name="TextBox 6">
            <a:extLst>
              <a:ext uri="{FF2B5EF4-FFF2-40B4-BE49-F238E27FC236}">
                <a16:creationId xmlns:a16="http://schemas.microsoft.com/office/drawing/2014/main" id="{36B8208A-1D1E-4FB7-843B-D6DD18FE83BE}"/>
              </a:ext>
            </a:extLst>
          </p:cNvPr>
          <p:cNvSpPr txBox="1"/>
          <p:nvPr/>
        </p:nvSpPr>
        <p:spPr>
          <a:xfrm>
            <a:off x="418644" y="4011423"/>
            <a:ext cx="11354712" cy="1128821"/>
          </a:xfrm>
          <a:prstGeom prst="rect">
            <a:avLst/>
          </a:prstGeom>
          <a:solidFill>
            <a:schemeClr val="bg2"/>
          </a:solidFill>
        </p:spPr>
        <p:txBody>
          <a:bodyPr vert="horz" wrap="square" lIns="137160" tIns="91440" rIns="137160" bIns="91440" rtlCol="0" anchor="ctr">
            <a:normAutofit/>
          </a:bodyPr>
          <a:lstStyle/>
          <a:p>
            <a:pPr>
              <a:spcAft>
                <a:spcPts val="600"/>
              </a:spcAft>
              <a:buSzPct val="90000"/>
            </a:pPr>
            <a:r>
              <a:rPr lang="en-US" sz="1600" b="0" i="0" kern="1200" spc="0" baseline="0">
                <a:effectLst/>
                <a:latin typeface="+mn-lt"/>
                <a:ea typeface="+mn-ea"/>
                <a:cs typeface="+mn-cs"/>
              </a:rPr>
              <a:t>Too many lookups</a:t>
            </a:r>
          </a:p>
        </p:txBody>
      </p:sp>
      <p:sp>
        <p:nvSpPr>
          <p:cNvPr id="5" name="TextBox 4">
            <a:extLst>
              <a:ext uri="{FF2B5EF4-FFF2-40B4-BE49-F238E27FC236}">
                <a16:creationId xmlns:a16="http://schemas.microsoft.com/office/drawing/2014/main" id="{5CF7CE96-5971-447E-84BF-33783FCCA68D}"/>
              </a:ext>
            </a:extLst>
          </p:cNvPr>
          <p:cNvSpPr txBox="1"/>
          <p:nvPr/>
        </p:nvSpPr>
        <p:spPr>
          <a:xfrm>
            <a:off x="418644" y="5288687"/>
            <a:ext cx="11354712" cy="1128821"/>
          </a:xfrm>
          <a:prstGeom prst="rect">
            <a:avLst/>
          </a:prstGeom>
          <a:solidFill>
            <a:schemeClr val="bg2"/>
          </a:solidFill>
        </p:spPr>
        <p:txBody>
          <a:bodyPr vert="horz" wrap="square" lIns="137160" tIns="91440" rIns="137160" bIns="91440" rtlCol="0" anchor="ctr">
            <a:normAutofit/>
          </a:bodyPr>
          <a:lstStyle/>
          <a:p>
            <a:pPr>
              <a:spcAft>
                <a:spcPts val="600"/>
              </a:spcAft>
              <a:buSzPct val="90000"/>
            </a:pPr>
            <a:r>
              <a:rPr lang="en-US" sz="1600" b="0" i="0" kern="1200" spc="0" baseline="0">
                <a:effectLst/>
                <a:latin typeface="+mn-lt"/>
                <a:ea typeface="+mn-ea"/>
                <a:cs typeface="+mn-cs"/>
              </a:rPr>
              <a:t>Too many refreshes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Other performance considerations</a:t>
            </a:r>
          </a:p>
        </p:txBody>
      </p:sp>
      <p:sp>
        <p:nvSpPr>
          <p:cNvPr id="3" name="Subtitle"/>
          <p:cNvSpPr>
            <a:spLocks noGrp="1"/>
          </p:cNvSpPr>
          <p:nvPr>
            <p:ph type="body" sz="quarter" idx="42"/>
          </p:nvPr>
        </p:nvSpPr>
        <p:spPr>
          <a:xfrm>
            <a:off x="418643" y="1456897"/>
            <a:ext cx="11353800" cy="4029075"/>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1500" dirty="0"/>
              <a:t>While data sources might be the largest bottlenecks, there are other easily overlooked changes you can make to get optimal performance.</a:t>
            </a:r>
          </a:p>
          <a:p>
            <a:pPr marL="285750" lvl="1" indent="-285750">
              <a:lnSpc>
                <a:spcPct val="90000"/>
              </a:lnSpc>
              <a:spcBef>
                <a:spcPct val="43750"/>
              </a:spcBef>
              <a:spcAft>
                <a:spcPct val="43750"/>
              </a:spcAft>
              <a:buFont typeface="Arial" panose="020B0604020202020204" pitchFamily="34" charset="0"/>
              <a:buChar char="•"/>
            </a:pPr>
            <a:r>
              <a:rPr lang="en-US" sz="1500" b="1" dirty="0"/>
              <a:t>Asset size</a:t>
            </a:r>
            <a:r>
              <a:rPr lang="en-US" sz="1500" dirty="0"/>
              <a:t> - When you are designing your app it is great to include company logos and other visual assets. When you add these assets to your app, make sure the assets are optimized for the size of your app. The higher the resolution of a file, the larger the file size, and the more resources it takes for your app to store and display the image. Use an image editing tool to resize your files to the size you need for your app.</a:t>
            </a:r>
          </a:p>
          <a:p>
            <a:pPr marL="285750" lvl="1" indent="-285750">
              <a:lnSpc>
                <a:spcPct val="90000"/>
              </a:lnSpc>
              <a:spcBef>
                <a:spcPct val="43750"/>
              </a:spcBef>
              <a:spcAft>
                <a:spcPct val="43750"/>
              </a:spcAft>
              <a:buFont typeface="Arial" panose="020B0604020202020204" pitchFamily="34" charset="0"/>
              <a:buChar char="•"/>
            </a:pPr>
            <a:r>
              <a:rPr lang="en-US" sz="1500" b="1" dirty="0"/>
              <a:t>Republish your app</a:t>
            </a:r>
            <a:r>
              <a:rPr lang="en-US" sz="1500" dirty="0"/>
              <a:t> - The Power Apps team is constantly updating Power Apps to bring new features and to increase performance. The only way that your app takes advantage of these advancements is for you to open the app and publish again. Your app will stay on the version that it was published on until you do this. So periodically revisiting your app to move to the latest version will provide you with the best possible performance.</a:t>
            </a:r>
          </a:p>
          <a:p>
            <a:pPr marL="285750" lvl="1" indent="-285750">
              <a:lnSpc>
                <a:spcPct val="90000"/>
              </a:lnSpc>
              <a:spcBef>
                <a:spcPct val="43750"/>
              </a:spcBef>
              <a:spcAft>
                <a:spcPct val="43750"/>
              </a:spcAft>
              <a:buFont typeface="Arial" panose="020B0604020202020204" pitchFamily="34" charset="0"/>
              <a:buChar char="•"/>
            </a:pPr>
            <a:r>
              <a:rPr lang="en-US" sz="1500" b="1" dirty="0"/>
              <a:t>Build focused apps</a:t>
            </a:r>
            <a:r>
              <a:rPr lang="en-US" sz="1500" dirty="0"/>
              <a:t> - Power Apps supports building apps with as many screens as you can imagine, but too many screens is not a good idea. You should build your apps focused on a specific audience and process. This allows you to optimize the user experience for one audience, makes building and troubleshooting the app easier, and reduces the size of the app. If you have one app for everything, consider breaking it into smaller apps by role.</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Additional information</a:t>
            </a:r>
          </a:p>
        </p:txBody>
      </p:sp>
      <p:sp>
        <p:nvSpPr>
          <p:cNvPr id="3" name="Subtitle"/>
          <p:cNvSpPr>
            <a:spLocks noGrp="1"/>
          </p:cNvSpPr>
          <p:nvPr>
            <p:ph sz="quarter" idx="10"/>
          </p:nvPr>
        </p:nvSpPr>
        <p:spPr>
          <a:xfrm>
            <a:off x="584200" y="1435100"/>
            <a:ext cx="11018838" cy="24993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To supplement the concepts in this module, there are two additional reading options to help you increase your performance mindset.</a:t>
            </a:r>
          </a:p>
          <a:p>
            <a:pPr lvl="1" indent="-285750">
              <a:buChar char="§"/>
            </a:pPr>
            <a:r>
              <a:rPr>
                <a:hlinkClick r:id="rId3"/>
              </a:rPr>
              <a:t>Performance considerations with Power Apps</a:t>
            </a:r>
            <a:r>
              <a:t> - Discusses better ways to load data, patterns, limits, custom APIs, and file optimization.</a:t>
            </a:r>
          </a:p>
          <a:p>
            <a:pPr lvl="1" indent="-285750">
              <a:buChar char="§"/>
            </a:pPr>
            <a:r>
              <a:rPr>
                <a:hlinkClick r:id="rId4"/>
              </a:rPr>
              <a:t>Power Apps Canvas App Coding Standards and Guidelines</a:t>
            </a:r>
            <a:r>
              <a:t> - This is a living document that not only covers performance and testing techniques but also explores standards and documentation of your app.</a:t>
            </a:r>
          </a:p>
        </p:txBody>
      </p:sp>
    </p:spTree>
    <p:extLst>
      <p:ext uri="{BB962C8B-B14F-4D97-AF65-F5344CB8AC3E}">
        <p14:creationId xmlns:p14="http://schemas.microsoft.com/office/powerpoint/2010/main" val="420093054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solidFill>
                  <a:srgbClr val="000000"/>
                </a:solidFill>
                <a:effectLst/>
              </a:rPr>
              <a:t>Improve performance with data sources</a:t>
            </a:r>
          </a:p>
        </p:txBody>
      </p:sp>
      <p:sp>
        <p:nvSpPr>
          <p:cNvPr id="12" name="Text Placeholder 11">
            <a:extLst>
              <a:ext uri="{FF2B5EF4-FFF2-40B4-BE49-F238E27FC236}">
                <a16:creationId xmlns:a16="http://schemas.microsoft.com/office/drawing/2014/main" id="{8DBE3589-E90C-47A0-AF53-659F8C48FBF9}"/>
              </a:ext>
            </a:extLst>
          </p:cNvPr>
          <p:cNvSpPr>
            <a:spLocks noGrp="1"/>
          </p:cNvSpPr>
          <p:nvPr>
            <p:ph type="body" sz="quarter" idx="11"/>
          </p:nvPr>
        </p:nvSpPr>
        <p:spPr>
          <a:xfrm>
            <a:off x="432090" y="1456896"/>
            <a:ext cx="11341268" cy="896552"/>
          </a:xfrm>
        </p:spPr>
        <p:txBody>
          <a:bodyPr wrap="square" anchor="ctr">
            <a:normAutofit/>
          </a:bodyPr>
          <a:lstStyle/>
          <a:p>
            <a:endParaRPr lang="en-US" sz="1800"/>
          </a:p>
          <a:p>
            <a:endParaRPr lang="en-US" sz="1800"/>
          </a:p>
        </p:txBody>
      </p:sp>
      <p:sp>
        <p:nvSpPr>
          <p:cNvPr id="11" name="TextBox 10">
            <a:extLst>
              <a:ext uri="{FF2B5EF4-FFF2-40B4-BE49-F238E27FC236}">
                <a16:creationId xmlns:a16="http://schemas.microsoft.com/office/drawing/2014/main" id="{E5595499-FBDD-4A57-9CB3-473988EC6FDA}"/>
              </a:ext>
            </a:extLst>
          </p:cNvPr>
          <p:cNvSpPr txBox="1"/>
          <p:nvPr/>
        </p:nvSpPr>
        <p:spPr>
          <a:xfrm>
            <a:off x="432090" y="2472176"/>
            <a:ext cx="11341268" cy="896552"/>
          </a:xfrm>
          <a:prstGeom prst="rect">
            <a:avLst/>
          </a:prstGeom>
          <a:solidFill>
            <a:schemeClr val="bg1">
              <a:lumMod val="95000"/>
            </a:schemeClr>
          </a:solidFill>
        </p:spPr>
        <p:txBody>
          <a:bodyPr wrap="square" anchor="ctr">
            <a:normAutofit/>
          </a:bodyPr>
          <a:lstStyle/>
          <a:p>
            <a:pPr>
              <a:spcAft>
                <a:spcPts val="600"/>
              </a:spcAft>
            </a:pPr>
            <a:r>
              <a:rPr lang="en-US" sz="1800"/>
              <a:t>Collect(</a:t>
            </a:r>
            <a:r>
              <a:rPr lang="en-US" sz="1800" err="1"/>
              <a:t>collectDepartmentList</a:t>
            </a:r>
            <a:r>
              <a:rPr lang="en-US" sz="1800"/>
              <a:t>, Filter(</a:t>
            </a:r>
            <a:r>
              <a:rPr lang="en-US" sz="1800" err="1"/>
              <a:t>DepartmentList</a:t>
            </a:r>
            <a:r>
              <a:rPr lang="en-US" sz="1800"/>
              <a:t>, Status = "Active"))</a:t>
            </a:r>
          </a:p>
        </p:txBody>
      </p:sp>
      <p:sp>
        <p:nvSpPr>
          <p:cNvPr id="9" name="TextBox 8">
            <a:extLst>
              <a:ext uri="{FF2B5EF4-FFF2-40B4-BE49-F238E27FC236}">
                <a16:creationId xmlns:a16="http://schemas.microsoft.com/office/drawing/2014/main" id="{A44AA2FA-01F8-4539-B060-5652F33D7A58}"/>
              </a:ext>
            </a:extLst>
          </p:cNvPr>
          <p:cNvSpPr txBox="1"/>
          <p:nvPr/>
        </p:nvSpPr>
        <p:spPr>
          <a:xfrm>
            <a:off x="432090" y="3487457"/>
            <a:ext cx="11341268" cy="896552"/>
          </a:xfrm>
          <a:prstGeom prst="rect">
            <a:avLst/>
          </a:prstGeom>
          <a:solidFill>
            <a:schemeClr val="bg1">
              <a:lumMod val="95000"/>
            </a:schemeClr>
          </a:solidFill>
        </p:spPr>
        <p:txBody>
          <a:bodyPr wrap="square" anchor="ctr">
            <a:normAutofit/>
          </a:bodyPr>
          <a:lstStyle/>
          <a:p>
            <a:pPr>
              <a:spcAft>
                <a:spcPts val="600"/>
              </a:spcAft>
            </a:pPr>
            <a:r>
              <a:rPr lang="en-US" sz="1800"/>
              <a:t>Filter(</a:t>
            </a:r>
            <a:r>
              <a:rPr lang="en-US" sz="1800" err="1"/>
              <a:t>DepartmentList</a:t>
            </a:r>
            <a:r>
              <a:rPr lang="en-US" sz="1800"/>
              <a:t>, Status = "Active")</a:t>
            </a:r>
          </a:p>
        </p:txBody>
      </p:sp>
      <p:sp>
        <p:nvSpPr>
          <p:cNvPr id="5" name="TextBox 4">
            <a:extLst>
              <a:ext uri="{FF2B5EF4-FFF2-40B4-BE49-F238E27FC236}">
                <a16:creationId xmlns:a16="http://schemas.microsoft.com/office/drawing/2014/main" id="{7DE4E6E9-BA21-4EC0-8319-6A0C45CA8982}"/>
              </a:ext>
            </a:extLst>
          </p:cNvPr>
          <p:cNvSpPr txBox="1"/>
          <p:nvPr/>
        </p:nvSpPr>
        <p:spPr>
          <a:xfrm>
            <a:off x="432090" y="1407521"/>
            <a:ext cx="11341268" cy="896552"/>
          </a:xfrm>
          <a:prstGeom prst="rect">
            <a:avLst/>
          </a:prstGeom>
          <a:solidFill>
            <a:schemeClr val="bg1">
              <a:lumMod val="95000"/>
            </a:schemeClr>
          </a:solidFill>
        </p:spPr>
        <p:txBody>
          <a:bodyPr vert="horz" wrap="square" lIns="0" tIns="0" rIns="0" bIns="0" rtlCol="0" anchor="ctr">
            <a:normAutofit/>
          </a:bodyPr>
          <a:lstStyle/>
          <a:p>
            <a:pPr defTabSz="932742">
              <a:spcBef>
                <a:spcPct val="20000"/>
              </a:spcBef>
              <a:spcAft>
                <a:spcPct val="0"/>
              </a:spcAft>
              <a:buSzPct val="90000"/>
              <a:buFont typeface="Wingdings" panose="05000000000000000000" pitchFamily="2" charset="2"/>
              <a:buChar char=""/>
            </a:pPr>
            <a:r>
              <a:rPr lang="en-US" sz="1800" i="0">
                <a:effectLst/>
              </a:rPr>
              <a:t>Use collections to cache data</a:t>
            </a:r>
          </a:p>
        </p:txBody>
      </p:sp>
      <p:sp>
        <p:nvSpPr>
          <p:cNvPr id="7" name="TextBox 6">
            <a:extLst>
              <a:ext uri="{FF2B5EF4-FFF2-40B4-BE49-F238E27FC236}">
                <a16:creationId xmlns:a16="http://schemas.microsoft.com/office/drawing/2014/main" id="{89D77CC7-501E-4E2E-860B-B5B82ACE177D}"/>
              </a:ext>
            </a:extLst>
          </p:cNvPr>
          <p:cNvSpPr txBox="1"/>
          <p:nvPr/>
        </p:nvSpPr>
        <p:spPr>
          <a:xfrm>
            <a:off x="418643" y="4504552"/>
            <a:ext cx="11341268" cy="896552"/>
          </a:xfrm>
          <a:prstGeom prst="rect">
            <a:avLst/>
          </a:prstGeom>
          <a:solidFill>
            <a:schemeClr val="bg1">
              <a:lumMod val="95000"/>
            </a:schemeClr>
          </a:solidFill>
        </p:spPr>
        <p:txBody>
          <a:bodyPr vert="horz" wrap="square" lIns="0" tIns="0" rIns="0" bIns="0" rtlCol="0" anchor="ctr">
            <a:normAutofit/>
          </a:bodyPr>
          <a:lstStyle/>
          <a:p>
            <a:pPr defTabSz="932742">
              <a:spcBef>
                <a:spcPct val="20000"/>
              </a:spcBef>
              <a:spcAft>
                <a:spcPct val="0"/>
              </a:spcAft>
              <a:buSzPct val="90000"/>
              <a:buFont typeface="Wingdings" panose="05000000000000000000" pitchFamily="2" charset="2"/>
              <a:buChar char=""/>
            </a:pPr>
            <a:r>
              <a:rPr lang="en-US" sz="1800" dirty="0"/>
              <a:t>Delegation also affects performance</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Use the Concurrent function to load multiple data sources</a:t>
            </a:r>
          </a:p>
        </p:txBody>
      </p:sp>
      <p:sp>
        <p:nvSpPr>
          <p:cNvPr id="11" name="Content Placeholder 10">
            <a:extLst>
              <a:ext uri="{FF2B5EF4-FFF2-40B4-BE49-F238E27FC236}">
                <a16:creationId xmlns:a16="http://schemas.microsoft.com/office/drawing/2014/main" id="{B3A4EC9A-7A82-423C-BCBB-2F32029E0D76}"/>
              </a:ext>
            </a:extLst>
          </p:cNvPr>
          <p:cNvSpPr>
            <a:spLocks noGrp="1"/>
          </p:cNvSpPr>
          <p:nvPr>
            <p:ph sz="quarter" idx="10"/>
          </p:nvPr>
        </p:nvSpPr>
        <p:spPr/>
        <p:txBody>
          <a:bodyPr/>
          <a:lstStyle/>
          <a:p>
            <a:r>
              <a:rPr lang="en-US" dirty="0"/>
              <a:t>Collect(</a:t>
            </a:r>
            <a:r>
              <a:rPr lang="en-US" dirty="0" err="1"/>
              <a:t>collectDepartmentList</a:t>
            </a:r>
            <a:r>
              <a:rPr lang="en-US" dirty="0"/>
              <a:t>, Filter(</a:t>
            </a:r>
            <a:r>
              <a:rPr lang="en-US" dirty="0" err="1"/>
              <a:t>DepartmentList</a:t>
            </a:r>
            <a:r>
              <a:rPr lang="en-US" dirty="0"/>
              <a:t>, Status =</a:t>
            </a:r>
          </a:p>
          <a:p>
            <a:r>
              <a:rPr lang="en-US" dirty="0"/>
              <a:t>"Active")); Collect(</a:t>
            </a:r>
            <a:r>
              <a:rPr lang="en-US" dirty="0" err="1"/>
              <a:t>collectCompanyList</a:t>
            </a:r>
            <a:r>
              <a:rPr lang="en-US" dirty="0"/>
              <a:t>,</a:t>
            </a:r>
          </a:p>
          <a:p>
            <a:r>
              <a:rPr lang="en-US" dirty="0" err="1"/>
              <a:t>CompanyList</a:t>
            </a:r>
            <a:r>
              <a:rPr lang="en-US" dirty="0"/>
              <a:t>);Collect(</a:t>
            </a:r>
            <a:r>
              <a:rPr lang="en-US" dirty="0" err="1"/>
              <a:t>collectRegions</a:t>
            </a:r>
            <a:r>
              <a:rPr lang="en-US" dirty="0"/>
              <a:t>, </a:t>
            </a:r>
            <a:r>
              <a:rPr lang="en-US" dirty="0" err="1"/>
              <a:t>RegionList</a:t>
            </a:r>
            <a:r>
              <a:rPr lang="en-US" dirty="0"/>
              <a:t>)</a:t>
            </a:r>
          </a:p>
        </p:txBody>
      </p:sp>
      <p:sp>
        <p:nvSpPr>
          <p:cNvPr id="12" name="Content Placeholder 11">
            <a:extLst>
              <a:ext uri="{FF2B5EF4-FFF2-40B4-BE49-F238E27FC236}">
                <a16:creationId xmlns:a16="http://schemas.microsoft.com/office/drawing/2014/main" id="{6D52E8D1-89F2-4F96-8C13-CE9B1EA31470}"/>
              </a:ext>
            </a:extLst>
          </p:cNvPr>
          <p:cNvSpPr>
            <a:spLocks noGrp="1"/>
          </p:cNvSpPr>
          <p:nvPr>
            <p:ph sz="quarter" idx="11"/>
          </p:nvPr>
        </p:nvSpPr>
        <p:spPr/>
        <p:txBody>
          <a:bodyPr/>
          <a:lstStyle/>
          <a:p>
            <a:r>
              <a:rPr lang="en-US" dirty="0"/>
              <a:t>Concurrent(</a:t>
            </a:r>
          </a:p>
          <a:p>
            <a:r>
              <a:rPr lang="en-US" dirty="0"/>
              <a:t>Collect(</a:t>
            </a:r>
            <a:r>
              <a:rPr lang="en-US" dirty="0" err="1"/>
              <a:t>collectDepartmentList</a:t>
            </a:r>
            <a:r>
              <a:rPr lang="en-US" dirty="0"/>
              <a:t>, Filter(</a:t>
            </a:r>
            <a:r>
              <a:rPr lang="en-US" dirty="0" err="1"/>
              <a:t>DepartmentList</a:t>
            </a:r>
            <a:r>
              <a:rPr lang="en-US" dirty="0"/>
              <a:t>, Status = "Active")),</a:t>
            </a:r>
          </a:p>
          <a:p>
            <a:r>
              <a:rPr lang="en-US" dirty="0"/>
              <a:t>Collect(</a:t>
            </a:r>
            <a:r>
              <a:rPr lang="en-US" dirty="0" err="1"/>
              <a:t>collectCompanyList</a:t>
            </a:r>
            <a:r>
              <a:rPr lang="en-US" dirty="0"/>
              <a:t>, </a:t>
            </a:r>
            <a:r>
              <a:rPr lang="en-US" dirty="0" err="1"/>
              <a:t>CompanyList</a:t>
            </a:r>
            <a:r>
              <a:rPr lang="en-US" dirty="0"/>
              <a:t>),</a:t>
            </a:r>
          </a:p>
          <a:p>
            <a:r>
              <a:rPr lang="en-US" dirty="0"/>
              <a:t>Collect(</a:t>
            </a:r>
            <a:r>
              <a:rPr lang="en-US" dirty="0" err="1"/>
              <a:t>collectRegions</a:t>
            </a:r>
            <a:r>
              <a:rPr lang="en-US" dirty="0"/>
              <a:t>, </a:t>
            </a:r>
            <a:r>
              <a:rPr lang="en-US" dirty="0" err="1"/>
              <a:t>RegionList</a:t>
            </a:r>
            <a:r>
              <a:rPr lang="en-US" dirty="0"/>
              <a:t>)</a:t>
            </a:r>
          </a:p>
          <a:p>
            <a:r>
              <a:rPr lang="en-US" dirty="0"/>
              <a: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Use imperative development techniques for canvas apps in Power Apps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OnStart versus OnVisible</a:t>
            </a:r>
          </a:p>
        </p:txBody>
      </p:sp>
      <p:sp>
        <p:nvSpPr>
          <p:cNvPr id="3" name="Subtitle"/>
          <p:cNvSpPr>
            <a:spLocks noGrp="1"/>
          </p:cNvSpPr>
          <p:nvPr>
            <p:ph type="body" sz="quarter" idx="42"/>
          </p:nvPr>
        </p:nvSpPr>
        <p:spPr>
          <a:xfrm>
            <a:off x="418643" y="1456897"/>
            <a:ext cx="11354713" cy="2707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err="1"/>
              <a:t>OnStart</a:t>
            </a:r>
            <a:r>
              <a:rPr dirty="0"/>
              <a:t> and </a:t>
            </a:r>
            <a:r>
              <a:rPr dirty="0" err="1"/>
              <a:t>OnVisible</a:t>
            </a:r>
            <a:r>
              <a:rPr dirty="0"/>
              <a:t> are part of your toolkit for building great apps, but from a performance point of view, they can have a major impact.</a:t>
            </a:r>
          </a:p>
          <a:p>
            <a:pPr marL="285750" lvl="1" indent="-285750">
              <a:spcBef>
                <a:spcPct val="43750"/>
              </a:spcBef>
              <a:spcAft>
                <a:spcPct val="43750"/>
              </a:spcAft>
              <a:buFont typeface="Arial" panose="020B0604020202020204" pitchFamily="34" charset="0"/>
              <a:buChar char="•"/>
            </a:pPr>
            <a:r>
              <a:rPr sz="1800" dirty="0" err="1"/>
              <a:t>OnStart</a:t>
            </a:r>
            <a:r>
              <a:rPr sz="1800" dirty="0"/>
              <a:t> - This is an app-level property. Formulas in this property are run once, when the app starts, and never again. All of the formulas must process before the app opens. This is often used to initialize data that you will need throughout the app.</a:t>
            </a:r>
          </a:p>
          <a:p>
            <a:pPr marL="285750" lvl="1" indent="-285750">
              <a:spcBef>
                <a:spcPct val="43750"/>
              </a:spcBef>
              <a:spcAft>
                <a:spcPct val="43750"/>
              </a:spcAft>
              <a:buFont typeface="Arial" panose="020B0604020202020204" pitchFamily="34" charset="0"/>
              <a:buChar char="•"/>
            </a:pPr>
            <a:r>
              <a:rPr sz="1800" dirty="0" err="1"/>
              <a:t>OnVisible</a:t>
            </a:r>
            <a:r>
              <a:rPr sz="1800" dirty="0"/>
              <a:t> - This is a per-screen property. Formulas in this property are run every time a user navigates to the screen. The screen will render before the formula is finished processing.</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Using the Timer control to get metrics</a:t>
            </a:r>
          </a:p>
        </p:txBody>
      </p:sp>
      <p:sp>
        <p:nvSpPr>
          <p:cNvPr id="3" name="Subtitle"/>
          <p:cNvSpPr>
            <a:spLocks noGrp="1"/>
          </p:cNvSpPr>
          <p:nvPr>
            <p:ph type="body" sz="quarter" idx="42"/>
          </p:nvPr>
        </p:nvSpPr>
        <p:spPr>
          <a:xfrm>
            <a:off x="418643" y="1456897"/>
            <a:ext cx="11354713" cy="42941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When it comes to working with data connections for retrieving or uploading data, hard numbers are helpful.</a:t>
            </a:r>
          </a:p>
          <a:p>
            <a:pPr lvl="1"/>
            <a:r>
              <a:rPr lang="en-US" sz="1600" dirty="0"/>
              <a:t>Modify that formula to the following to add a variable that you will use to Start and Stop the timer.</a:t>
            </a:r>
          </a:p>
          <a:p>
            <a:pPr lvl="1" indent="-285750">
              <a:buChar char="§"/>
            </a:pPr>
            <a:endParaRPr lang="en-US" dirty="0"/>
          </a:p>
          <a:p>
            <a:pPr lvl="1" indent="-285750">
              <a:buChar char="§"/>
            </a:pPr>
            <a:endParaRPr lang="en-US" dirty="0"/>
          </a:p>
          <a:p>
            <a:pPr lvl="1" indent="-285750">
              <a:buChar char="§"/>
            </a:pPr>
            <a:endParaRPr lang="en-US" dirty="0"/>
          </a:p>
          <a:p>
            <a:pPr lvl="1" indent="-285750">
              <a:buChar char="§"/>
            </a:pPr>
            <a:endParaRPr lang="en-US" dirty="0"/>
          </a:p>
          <a:p>
            <a:pPr lvl="1" indent="-285750">
              <a:buChar char="§"/>
            </a:pPr>
            <a:endParaRPr lang="en-US" dirty="0"/>
          </a:p>
          <a:p>
            <a:pPr lvl="1" indent="-285750">
              <a:buChar char="§"/>
            </a:pPr>
            <a:endParaRPr lang="en-US" dirty="0"/>
          </a:p>
          <a:p>
            <a:pPr lvl="1" indent="-285750">
              <a:buChar char="§"/>
            </a:pPr>
            <a:endParaRPr lang="en-US" dirty="0"/>
          </a:p>
          <a:p>
            <a:pPr lvl="1" indent="-285750">
              <a:buChar char="§"/>
            </a:pPr>
            <a:endParaRPr lang="en-US" dirty="0"/>
          </a:p>
          <a:p>
            <a:pPr marL="285750" indent="-285750" algn="l">
              <a:buFont typeface="Arial" panose="020B0604020202020204" pitchFamily="34" charset="0"/>
              <a:buChar char="•"/>
            </a:pPr>
            <a:r>
              <a:rPr lang="en-US" i="0" dirty="0">
                <a:solidFill>
                  <a:srgbClr val="171717"/>
                </a:solidFill>
                <a:effectLst/>
                <a:latin typeface="Segoe UI" panose="020B0502040204020203" pitchFamily="34" charset="0"/>
              </a:rPr>
              <a:t>Use labels to help with testing</a:t>
            </a:r>
          </a:p>
          <a:p>
            <a:pPr marL="285750" indent="-285750" algn="l">
              <a:buFont typeface="Arial" panose="020B0604020202020204" pitchFamily="34" charset="0"/>
              <a:buChar char="•"/>
            </a:pPr>
            <a:r>
              <a:rPr lang="en-US" i="0" dirty="0">
                <a:solidFill>
                  <a:srgbClr val="171717"/>
                </a:solidFill>
                <a:effectLst/>
                <a:latin typeface="Segoe UI" panose="020B0502040204020203" pitchFamily="34" charset="0"/>
              </a:rPr>
              <a:t>Preview versus Published apps</a:t>
            </a:r>
          </a:p>
          <a:p>
            <a:br>
              <a:rPr lang="en-US" dirty="0"/>
            </a:br>
            <a:br>
              <a:rPr lang="en-US" dirty="0"/>
            </a:br>
            <a:endParaRPr lang="en-US" dirty="0"/>
          </a:p>
        </p:txBody>
      </p:sp>
      <p:sp>
        <p:nvSpPr>
          <p:cNvPr id="5" name="TextBox 4">
            <a:extLst>
              <a:ext uri="{FF2B5EF4-FFF2-40B4-BE49-F238E27FC236}">
                <a16:creationId xmlns:a16="http://schemas.microsoft.com/office/drawing/2014/main" id="{7C4E9BAD-8C79-4910-A1F0-EF2AD2D87D87}"/>
              </a:ext>
            </a:extLst>
          </p:cNvPr>
          <p:cNvSpPr txBox="1"/>
          <p:nvPr/>
        </p:nvSpPr>
        <p:spPr>
          <a:xfrm>
            <a:off x="764674" y="2396921"/>
            <a:ext cx="6503068" cy="635559"/>
          </a:xfrm>
          <a:prstGeom prst="rect">
            <a:avLst/>
          </a:prstGeom>
          <a:noFill/>
        </p:spPr>
        <p:txBody>
          <a:bodyPr wrap="square">
            <a:spAutoFit/>
          </a:bodyPr>
          <a:lstStyle/>
          <a:p>
            <a:r>
              <a:rPr lang="en-US" dirty="0"/>
              <a:t>Collect(</a:t>
            </a:r>
            <a:r>
              <a:rPr lang="en-US" dirty="0" err="1"/>
              <a:t>collectDepartmentList</a:t>
            </a:r>
            <a:r>
              <a:rPr lang="en-US" dirty="0"/>
              <a:t>, Filter(</a:t>
            </a:r>
            <a:r>
              <a:rPr lang="en-US" dirty="0" err="1"/>
              <a:t>DepartmentList</a:t>
            </a:r>
            <a:r>
              <a:rPr lang="en-US" dirty="0"/>
              <a:t>, Status = "Active"))</a:t>
            </a:r>
          </a:p>
        </p:txBody>
      </p:sp>
      <p:sp>
        <p:nvSpPr>
          <p:cNvPr id="7" name="TextBox 6">
            <a:extLst>
              <a:ext uri="{FF2B5EF4-FFF2-40B4-BE49-F238E27FC236}">
                <a16:creationId xmlns:a16="http://schemas.microsoft.com/office/drawing/2014/main" id="{56AFA243-01DB-4D59-9EE7-E330BA5B6C74}"/>
              </a:ext>
            </a:extLst>
          </p:cNvPr>
          <p:cNvSpPr txBox="1"/>
          <p:nvPr/>
        </p:nvSpPr>
        <p:spPr>
          <a:xfrm>
            <a:off x="764674" y="3100322"/>
            <a:ext cx="6503068" cy="1450397"/>
          </a:xfrm>
          <a:prstGeom prst="rect">
            <a:avLst/>
          </a:prstGeom>
          <a:noFill/>
        </p:spPr>
        <p:txBody>
          <a:bodyPr wrap="square">
            <a:spAutoFit/>
          </a:bodyPr>
          <a:lstStyle/>
          <a:p>
            <a:r>
              <a:rPr lang="en-US" dirty="0"/>
              <a:t>Reset(Timer1);Set(</a:t>
            </a:r>
            <a:r>
              <a:rPr lang="en-US" dirty="0" err="1"/>
              <a:t>varTimerStart</a:t>
            </a:r>
            <a:r>
              <a:rPr lang="en-US" dirty="0"/>
              <a:t>,</a:t>
            </a:r>
          </a:p>
          <a:p>
            <a:r>
              <a:rPr lang="en-US" dirty="0"/>
              <a:t>true);Refresh(</a:t>
            </a:r>
            <a:r>
              <a:rPr lang="en-US" dirty="0" err="1"/>
              <a:t>collectDepartmentList</a:t>
            </a:r>
            <a:r>
              <a:rPr lang="en-US" dirty="0"/>
              <a:t>);</a:t>
            </a:r>
          </a:p>
          <a:p>
            <a:r>
              <a:rPr lang="en-US" dirty="0" err="1"/>
              <a:t>ClearCollect</a:t>
            </a:r>
            <a:r>
              <a:rPr lang="en-US" dirty="0"/>
              <a:t>(</a:t>
            </a:r>
            <a:r>
              <a:rPr lang="en-US" dirty="0" err="1"/>
              <a:t>collectDepartmentList</a:t>
            </a:r>
            <a:r>
              <a:rPr lang="en-US" dirty="0"/>
              <a:t>, Filter(</a:t>
            </a:r>
            <a:r>
              <a:rPr lang="en-US" dirty="0" err="1"/>
              <a:t>DepartmentList</a:t>
            </a:r>
            <a:r>
              <a:rPr lang="en-US" dirty="0"/>
              <a:t>, Status =</a:t>
            </a:r>
          </a:p>
          <a:p>
            <a:r>
              <a:rPr lang="en-US" dirty="0"/>
              <a:t> "Active"));Set(</a:t>
            </a:r>
            <a:r>
              <a:rPr lang="en-US" dirty="0" err="1"/>
              <a:t>varTimerStart</a:t>
            </a:r>
            <a:r>
              <a:rPr lang="en-US" dirty="0"/>
              <a:t>, false)</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Looking at the network activity of your app</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Now that you have learned about testing from within the app you need to look at actual network calls and performance.</a:t>
            </a:r>
          </a:p>
        </p:txBody>
      </p:sp>
      <p:pic>
        <p:nvPicPr>
          <p:cNvPr id="4" name="New picture" descr="Full Screen"/>
          <p:cNvPicPr/>
          <p:nvPr/>
        </p:nvPicPr>
        <p:blipFill>
          <a:blip r:embed="rId3"/>
          <a:stretch>
            <a:fillRect/>
          </a:stretch>
        </p:blipFill>
        <p:spPr>
          <a:xfrm>
            <a:off x="851476" y="2665731"/>
            <a:ext cx="7029158" cy="3807460"/>
          </a:xfrm>
          <a:prstGeom prst="rect">
            <a:avLst/>
          </a:prstGeom>
        </p:spPr>
      </p:pic>
      <p:pic>
        <p:nvPicPr>
          <p:cNvPr id="5" name="Picture 4">
            <a:extLst>
              <a:ext uri="{FF2B5EF4-FFF2-40B4-BE49-F238E27FC236}">
                <a16:creationId xmlns:a16="http://schemas.microsoft.com/office/drawing/2014/main" id="{46F9C4A7-FC98-4B79-AB25-C8FA13BC2D0D}"/>
              </a:ext>
            </a:extLst>
          </p:cNvPr>
          <p:cNvPicPr>
            <a:picLocks noChangeAspect="1"/>
          </p:cNvPicPr>
          <p:nvPr/>
        </p:nvPicPr>
        <p:blipFill>
          <a:blip r:embed="rId4"/>
          <a:stretch>
            <a:fillRect/>
          </a:stretch>
        </p:blipFill>
        <p:spPr>
          <a:xfrm>
            <a:off x="7982465" y="2895442"/>
            <a:ext cx="4003589" cy="334803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2C6D-EE0A-46E8-9391-40484FEC04A1}"/>
              </a:ext>
            </a:extLst>
          </p:cNvPr>
          <p:cNvSpPr>
            <a:spLocks noGrp="1"/>
          </p:cNvSpPr>
          <p:nvPr>
            <p:ph type="title"/>
          </p:nvPr>
        </p:nvSpPr>
        <p:spPr/>
        <p:txBody>
          <a:bodyPr/>
          <a:lstStyle/>
          <a:p>
            <a:r>
              <a:rPr lang="en-US" dirty="0"/>
              <a:t>Work with relational data in a Power Apps canvas app</a:t>
            </a:r>
          </a:p>
        </p:txBody>
      </p:sp>
      <p:pic>
        <p:nvPicPr>
          <p:cNvPr id="5" name="Picture Placeholder 4" descr="A picture containing object, clock&#10;&#10;Description automatically generated">
            <a:extLst>
              <a:ext uri="{FF2B5EF4-FFF2-40B4-BE49-F238E27FC236}">
                <a16:creationId xmlns:a16="http://schemas.microsoft.com/office/drawing/2014/main" id="{CC889B60-FFDD-417E-A4BB-7C77D96A5531}"/>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9527063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What is relational data?</a:t>
            </a:r>
          </a:p>
        </p:txBody>
      </p:sp>
      <p:sp>
        <p:nvSpPr>
          <p:cNvPr id="13" name="Chart Placeholder 12">
            <a:extLst>
              <a:ext uri="{FF2B5EF4-FFF2-40B4-BE49-F238E27FC236}">
                <a16:creationId xmlns:a16="http://schemas.microsoft.com/office/drawing/2014/main" id="{1A15B551-12E2-428E-80B0-AB0A01674EF7}"/>
              </a:ext>
            </a:extLst>
          </p:cNvPr>
          <p:cNvSpPr>
            <a:spLocks noGrp="1"/>
          </p:cNvSpPr>
          <p:nvPr>
            <p:ph type="chart" sz="quarter" idx="23"/>
          </p:nvPr>
        </p:nvSpPr>
        <p:spPr/>
      </p:sp>
      <p:sp>
        <p:nvSpPr>
          <p:cNvPr id="17" name="Text Placeholder 16">
            <a:extLst>
              <a:ext uri="{FF2B5EF4-FFF2-40B4-BE49-F238E27FC236}">
                <a16:creationId xmlns:a16="http://schemas.microsoft.com/office/drawing/2014/main" id="{2B86B18F-3C3B-4C74-8086-92B3A235981F}"/>
              </a:ext>
            </a:extLst>
          </p:cNvPr>
          <p:cNvSpPr>
            <a:spLocks noGrp="1"/>
          </p:cNvSpPr>
          <p:nvPr>
            <p:ph type="body" sz="quarter" idx="27"/>
          </p:nvPr>
        </p:nvSpPr>
        <p:spPr>
          <a:xfrm>
            <a:off x="8128976" y="4839995"/>
            <a:ext cx="3633487" cy="307777"/>
          </a:xfrm>
        </p:spPr>
        <p:txBody>
          <a:bodyPr/>
          <a:lstStyle/>
          <a:p>
            <a:endParaRPr lang="en-US"/>
          </a:p>
        </p:txBody>
      </p:sp>
      <p:sp>
        <p:nvSpPr>
          <p:cNvPr id="16" name="Text Placeholder 15">
            <a:extLst>
              <a:ext uri="{FF2B5EF4-FFF2-40B4-BE49-F238E27FC236}">
                <a16:creationId xmlns:a16="http://schemas.microsoft.com/office/drawing/2014/main" id="{A609324A-89A0-49D7-8C9D-2FB666BB4C14}"/>
              </a:ext>
            </a:extLst>
          </p:cNvPr>
          <p:cNvSpPr>
            <a:spLocks noGrp="1"/>
          </p:cNvSpPr>
          <p:nvPr>
            <p:ph type="body" sz="quarter" idx="26"/>
          </p:nvPr>
        </p:nvSpPr>
        <p:spPr>
          <a:xfrm>
            <a:off x="8128976" y="4562996"/>
            <a:ext cx="3629278" cy="230832"/>
          </a:xfrm>
        </p:spPr>
        <p:txBody>
          <a:bodyPr/>
          <a:lstStyle/>
          <a:p>
            <a:endParaRPr lang="en-US"/>
          </a:p>
        </p:txBody>
      </p:sp>
      <p:graphicFrame>
        <p:nvGraphicFramePr>
          <p:cNvPr id="4" name="New Table"/>
          <p:cNvGraphicFramePr>
            <a:graphicFrameLocks noGrp="1"/>
          </p:cNvGraphicFramePr>
          <p:nvPr>
            <p:extLst>
              <p:ext uri="{D42A27DB-BD31-4B8C-83A1-F6EECF244321}">
                <p14:modId xmlns:p14="http://schemas.microsoft.com/office/powerpoint/2010/main" val="213993675"/>
              </p:ext>
            </p:extLst>
          </p:nvPr>
        </p:nvGraphicFramePr>
        <p:xfrm>
          <a:off x="633983" y="1270769"/>
          <a:ext cx="10972800" cy="225552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1946787">
                  <a:extLst>
                    <a:ext uri="{9D8B030D-6E8A-4147-A177-3AD203B41FA5}">
                      <a16:colId xmlns:a16="http://schemas.microsoft.com/office/drawing/2014/main" val="20001"/>
                    </a:ext>
                  </a:extLst>
                </a:gridCol>
                <a:gridCol w="1592826">
                  <a:extLst>
                    <a:ext uri="{9D8B030D-6E8A-4147-A177-3AD203B41FA5}">
                      <a16:colId xmlns:a16="http://schemas.microsoft.com/office/drawing/2014/main" val="20002"/>
                    </a:ext>
                  </a:extLst>
                </a:gridCol>
                <a:gridCol w="2477729">
                  <a:extLst>
                    <a:ext uri="{9D8B030D-6E8A-4147-A177-3AD203B41FA5}">
                      <a16:colId xmlns:a16="http://schemas.microsoft.com/office/drawing/2014/main" val="20003"/>
                    </a:ext>
                  </a:extLst>
                </a:gridCol>
                <a:gridCol w="2123768">
                  <a:extLst>
                    <a:ext uri="{9D8B030D-6E8A-4147-A177-3AD203B41FA5}">
                      <a16:colId xmlns:a16="http://schemas.microsoft.com/office/drawing/2014/main" val="20004"/>
                    </a:ext>
                  </a:extLst>
                </a:gridCol>
                <a:gridCol w="1244190">
                  <a:extLst>
                    <a:ext uri="{9D8B030D-6E8A-4147-A177-3AD203B41FA5}">
                      <a16:colId xmlns:a16="http://schemas.microsoft.com/office/drawing/2014/main" val="20005"/>
                    </a:ext>
                  </a:extLst>
                </a:gridCol>
              </a:tblGrid>
              <a:tr h="0">
                <a:tc>
                  <a:txBody>
                    <a:bodyPr/>
                    <a:lstStyle/>
                    <a:p>
                      <a:pPr algn="l"/>
                      <a:r>
                        <a:rPr sz="1600">
                          <a:solidFill>
                            <a:srgbClr val="FFFFFF"/>
                          </a:solidFill>
                        </a:rPr>
                        <a:t>ID</a:t>
                      </a:r>
                    </a:p>
                  </a:txBody>
                  <a:tcPr/>
                </a:tc>
                <a:tc>
                  <a:txBody>
                    <a:bodyPr/>
                    <a:lstStyle/>
                    <a:p>
                      <a:pPr algn="l"/>
                      <a:r>
                        <a:rPr sz="1600">
                          <a:solidFill>
                            <a:srgbClr val="FFFFFF"/>
                          </a:solidFill>
                        </a:rPr>
                        <a:t>Destination</a:t>
                      </a:r>
                    </a:p>
                  </a:txBody>
                  <a:tcPr/>
                </a:tc>
                <a:tc>
                  <a:txBody>
                    <a:bodyPr/>
                    <a:lstStyle/>
                    <a:p>
                      <a:pPr algn="l"/>
                      <a:r>
                        <a:rPr sz="1600">
                          <a:solidFill>
                            <a:srgbClr val="FFFFFF"/>
                          </a:solidFill>
                        </a:rPr>
                        <a:t>Date</a:t>
                      </a:r>
                    </a:p>
                  </a:txBody>
                  <a:tcPr/>
                </a:tc>
                <a:tc>
                  <a:txBody>
                    <a:bodyPr/>
                    <a:lstStyle/>
                    <a:p>
                      <a:pPr algn="l"/>
                      <a:r>
                        <a:rPr sz="1600">
                          <a:solidFill>
                            <a:srgbClr val="FFFFFF"/>
                          </a:solidFill>
                        </a:rPr>
                        <a:t>Trip reason</a:t>
                      </a:r>
                    </a:p>
                  </a:txBody>
                  <a:tcPr/>
                </a:tc>
                <a:tc>
                  <a:txBody>
                    <a:bodyPr/>
                    <a:lstStyle/>
                    <a:p>
                      <a:pPr algn="l"/>
                      <a:r>
                        <a:rPr sz="1600">
                          <a:solidFill>
                            <a:srgbClr val="FFFFFF"/>
                          </a:solidFill>
                        </a:rPr>
                        <a:t>Expense type</a:t>
                      </a:r>
                    </a:p>
                  </a:txBody>
                  <a:tcPr/>
                </a:tc>
                <a:tc>
                  <a:txBody>
                    <a:bodyPr/>
                    <a:lstStyle/>
                    <a:p>
                      <a:pPr algn="l"/>
                      <a:r>
                        <a:rPr sz="1600">
                          <a:solidFill>
                            <a:srgbClr val="FFFFFF"/>
                          </a:solidFill>
                        </a:rPr>
                        <a:t>Expense amount</a:t>
                      </a:r>
                    </a:p>
                  </a:txBody>
                  <a:tcPr/>
                </a:tc>
                <a:extLst>
                  <a:ext uri="{0D108BD9-81ED-4DB2-BD59-A6C34878D82A}">
                    <a16:rowId xmlns:a16="http://schemas.microsoft.com/office/drawing/2014/main" val="10000"/>
                  </a:ext>
                </a:extLst>
              </a:tr>
              <a:tr h="0">
                <a:tc>
                  <a:txBody>
                    <a:bodyPr/>
                    <a:lstStyle/>
                    <a:p>
                      <a:pPr algn="l"/>
                      <a:r>
                        <a:rPr sz="1600">
                          <a:solidFill>
                            <a:srgbClr val="000000"/>
                          </a:solidFill>
                        </a:rPr>
                        <a:t>1</a:t>
                      </a:r>
                    </a:p>
                  </a:txBody>
                  <a:tcPr/>
                </a:tc>
                <a:tc>
                  <a:txBody>
                    <a:bodyPr/>
                    <a:lstStyle/>
                    <a:p>
                      <a:pPr algn="l"/>
                      <a:r>
                        <a:rPr sz="1600">
                          <a:solidFill>
                            <a:srgbClr val="000000"/>
                          </a:solidFill>
                        </a:rPr>
                        <a:t>Seattle</a:t>
                      </a:r>
                    </a:p>
                  </a:txBody>
                  <a:tcPr/>
                </a:tc>
                <a:tc>
                  <a:txBody>
                    <a:bodyPr/>
                    <a:lstStyle/>
                    <a:p>
                      <a:pPr algn="l"/>
                      <a:r>
                        <a:rPr sz="1600">
                          <a:solidFill>
                            <a:srgbClr val="000000"/>
                          </a:solidFill>
                        </a:rPr>
                        <a:t>4/10/2020</a:t>
                      </a:r>
                    </a:p>
                  </a:txBody>
                  <a:tcPr/>
                </a:tc>
                <a:tc>
                  <a:txBody>
                    <a:bodyPr/>
                    <a:lstStyle/>
                    <a:p>
                      <a:pPr algn="l"/>
                      <a:r>
                        <a:rPr sz="1600">
                          <a:solidFill>
                            <a:srgbClr val="000000"/>
                          </a:solidFill>
                        </a:rPr>
                        <a:t>Customer Visit</a:t>
                      </a:r>
                    </a:p>
                  </a:txBody>
                  <a:tcPr/>
                </a:tc>
                <a:tc>
                  <a:txBody>
                    <a:bodyPr/>
                    <a:lstStyle/>
                    <a:p>
                      <a:pPr algn="l"/>
                      <a:r>
                        <a:rPr sz="1600">
                          <a:solidFill>
                            <a:srgbClr val="000000"/>
                          </a:solidFill>
                        </a:rPr>
                        <a:t>Hotel</a:t>
                      </a:r>
                    </a:p>
                  </a:txBody>
                  <a:tcPr/>
                </a:tc>
                <a:tc>
                  <a:txBody>
                    <a:bodyPr/>
                    <a:lstStyle/>
                    <a:p>
                      <a:pPr algn="l"/>
                      <a:r>
                        <a:rPr sz="1600">
                          <a:solidFill>
                            <a:srgbClr val="000000"/>
                          </a:solidFill>
                        </a:rPr>
                        <a:t>205.75</a:t>
                      </a:r>
                    </a:p>
                  </a:txBody>
                  <a:tcPr/>
                </a:tc>
                <a:extLst>
                  <a:ext uri="{0D108BD9-81ED-4DB2-BD59-A6C34878D82A}">
                    <a16:rowId xmlns:a16="http://schemas.microsoft.com/office/drawing/2014/main" val="10001"/>
                  </a:ext>
                </a:extLst>
              </a:tr>
              <a:tr h="0">
                <a:tc>
                  <a:txBody>
                    <a:bodyPr/>
                    <a:lstStyle/>
                    <a:p>
                      <a:pPr algn="l"/>
                      <a:r>
                        <a:rPr sz="1600">
                          <a:solidFill>
                            <a:srgbClr val="000000"/>
                          </a:solidFill>
                        </a:rPr>
                        <a:t>2</a:t>
                      </a:r>
                    </a:p>
                  </a:txBody>
                  <a:tcPr/>
                </a:tc>
                <a:tc>
                  <a:txBody>
                    <a:bodyPr/>
                    <a:lstStyle/>
                    <a:p>
                      <a:pPr algn="l"/>
                      <a:r>
                        <a:rPr sz="1600">
                          <a:solidFill>
                            <a:srgbClr val="000000"/>
                          </a:solidFill>
                        </a:rPr>
                        <a:t>Seattle</a:t>
                      </a:r>
                    </a:p>
                  </a:txBody>
                  <a:tcPr/>
                </a:tc>
                <a:tc>
                  <a:txBody>
                    <a:bodyPr/>
                    <a:lstStyle/>
                    <a:p>
                      <a:pPr algn="l"/>
                      <a:r>
                        <a:rPr sz="1600">
                          <a:solidFill>
                            <a:srgbClr val="000000"/>
                          </a:solidFill>
                        </a:rPr>
                        <a:t>4/10/2020</a:t>
                      </a:r>
                    </a:p>
                  </a:txBody>
                  <a:tcPr/>
                </a:tc>
                <a:tc>
                  <a:txBody>
                    <a:bodyPr/>
                    <a:lstStyle/>
                    <a:p>
                      <a:pPr algn="l"/>
                      <a:r>
                        <a:rPr sz="1600">
                          <a:solidFill>
                            <a:srgbClr val="000000"/>
                          </a:solidFill>
                        </a:rPr>
                        <a:t>Customer Visit</a:t>
                      </a:r>
                    </a:p>
                  </a:txBody>
                  <a:tcPr/>
                </a:tc>
                <a:tc>
                  <a:txBody>
                    <a:bodyPr/>
                    <a:lstStyle/>
                    <a:p>
                      <a:pPr algn="l"/>
                      <a:r>
                        <a:rPr sz="1600">
                          <a:solidFill>
                            <a:srgbClr val="000000"/>
                          </a:solidFill>
                        </a:rPr>
                        <a:t>Dinner</a:t>
                      </a:r>
                    </a:p>
                  </a:txBody>
                  <a:tcPr/>
                </a:tc>
                <a:tc>
                  <a:txBody>
                    <a:bodyPr/>
                    <a:lstStyle/>
                    <a:p>
                      <a:pPr algn="l"/>
                      <a:r>
                        <a:rPr sz="1600">
                          <a:solidFill>
                            <a:srgbClr val="000000"/>
                          </a:solidFill>
                        </a:rPr>
                        <a:t>31.33</a:t>
                      </a:r>
                    </a:p>
                  </a:txBody>
                  <a:tcPr/>
                </a:tc>
                <a:extLst>
                  <a:ext uri="{0D108BD9-81ED-4DB2-BD59-A6C34878D82A}">
                    <a16:rowId xmlns:a16="http://schemas.microsoft.com/office/drawing/2014/main" val="10002"/>
                  </a:ext>
                </a:extLst>
              </a:tr>
              <a:tr h="0">
                <a:tc>
                  <a:txBody>
                    <a:bodyPr/>
                    <a:lstStyle/>
                    <a:p>
                      <a:pPr algn="l"/>
                      <a:r>
                        <a:rPr sz="1600">
                          <a:solidFill>
                            <a:srgbClr val="000000"/>
                          </a:solidFill>
                        </a:rPr>
                        <a:t>3</a:t>
                      </a:r>
                    </a:p>
                  </a:txBody>
                  <a:tcPr/>
                </a:tc>
                <a:tc>
                  <a:txBody>
                    <a:bodyPr/>
                    <a:lstStyle/>
                    <a:p>
                      <a:pPr algn="l"/>
                      <a:r>
                        <a:rPr sz="1600">
                          <a:solidFill>
                            <a:srgbClr val="000000"/>
                          </a:solidFill>
                        </a:rPr>
                        <a:t>Seattle</a:t>
                      </a:r>
                    </a:p>
                  </a:txBody>
                  <a:tcPr/>
                </a:tc>
                <a:tc>
                  <a:txBody>
                    <a:bodyPr/>
                    <a:lstStyle/>
                    <a:p>
                      <a:pPr algn="l"/>
                      <a:r>
                        <a:rPr sz="1600">
                          <a:solidFill>
                            <a:srgbClr val="000000"/>
                          </a:solidFill>
                        </a:rPr>
                        <a:t>4/10/2020</a:t>
                      </a:r>
                    </a:p>
                  </a:txBody>
                  <a:tcPr/>
                </a:tc>
                <a:tc>
                  <a:txBody>
                    <a:bodyPr/>
                    <a:lstStyle/>
                    <a:p>
                      <a:pPr algn="l"/>
                      <a:r>
                        <a:rPr sz="1600">
                          <a:solidFill>
                            <a:srgbClr val="000000"/>
                          </a:solidFill>
                        </a:rPr>
                        <a:t>Customer Visit</a:t>
                      </a:r>
                    </a:p>
                  </a:txBody>
                  <a:tcPr/>
                </a:tc>
                <a:tc>
                  <a:txBody>
                    <a:bodyPr/>
                    <a:lstStyle/>
                    <a:p>
                      <a:pPr algn="l"/>
                      <a:r>
                        <a:rPr sz="1600">
                          <a:solidFill>
                            <a:srgbClr val="000000"/>
                          </a:solidFill>
                        </a:rPr>
                        <a:t>Flight</a:t>
                      </a:r>
                    </a:p>
                  </a:txBody>
                  <a:tcPr/>
                </a:tc>
                <a:tc>
                  <a:txBody>
                    <a:bodyPr/>
                    <a:lstStyle/>
                    <a:p>
                      <a:pPr algn="l"/>
                      <a:r>
                        <a:rPr sz="1600">
                          <a:solidFill>
                            <a:srgbClr val="000000"/>
                          </a:solidFill>
                        </a:rPr>
                        <a:t>450.54</a:t>
                      </a:r>
                    </a:p>
                  </a:txBody>
                  <a:tcPr/>
                </a:tc>
                <a:extLst>
                  <a:ext uri="{0D108BD9-81ED-4DB2-BD59-A6C34878D82A}">
                    <a16:rowId xmlns:a16="http://schemas.microsoft.com/office/drawing/2014/main" val="10003"/>
                  </a:ext>
                </a:extLst>
              </a:tr>
              <a:tr h="0">
                <a:tc>
                  <a:txBody>
                    <a:bodyPr/>
                    <a:lstStyle/>
                    <a:p>
                      <a:pPr algn="l"/>
                      <a:r>
                        <a:rPr sz="1600">
                          <a:solidFill>
                            <a:srgbClr val="000000"/>
                          </a:solidFill>
                        </a:rPr>
                        <a:t>4</a:t>
                      </a:r>
                    </a:p>
                  </a:txBody>
                  <a:tcPr/>
                </a:tc>
                <a:tc>
                  <a:txBody>
                    <a:bodyPr/>
                    <a:lstStyle/>
                    <a:p>
                      <a:pPr algn="l"/>
                      <a:r>
                        <a:rPr sz="1600">
                          <a:solidFill>
                            <a:srgbClr val="000000"/>
                          </a:solidFill>
                        </a:rPr>
                        <a:t>Cincinnati</a:t>
                      </a:r>
                    </a:p>
                  </a:txBody>
                  <a:tcPr/>
                </a:tc>
                <a:tc>
                  <a:txBody>
                    <a:bodyPr/>
                    <a:lstStyle/>
                    <a:p>
                      <a:pPr algn="l"/>
                      <a:r>
                        <a:rPr sz="1600">
                          <a:solidFill>
                            <a:srgbClr val="000000"/>
                          </a:solidFill>
                        </a:rPr>
                        <a:t>5/2/2020</a:t>
                      </a:r>
                    </a:p>
                  </a:txBody>
                  <a:tcPr/>
                </a:tc>
                <a:tc>
                  <a:txBody>
                    <a:bodyPr/>
                    <a:lstStyle/>
                    <a:p>
                      <a:pPr algn="l"/>
                      <a:r>
                        <a:rPr sz="1600">
                          <a:solidFill>
                            <a:srgbClr val="000000"/>
                          </a:solidFill>
                        </a:rPr>
                        <a:t>Training</a:t>
                      </a:r>
                    </a:p>
                  </a:txBody>
                  <a:tcPr/>
                </a:tc>
                <a:tc>
                  <a:txBody>
                    <a:bodyPr/>
                    <a:lstStyle/>
                    <a:p>
                      <a:pPr algn="l"/>
                      <a:r>
                        <a:rPr sz="1600">
                          <a:solidFill>
                            <a:srgbClr val="000000"/>
                          </a:solidFill>
                        </a:rPr>
                        <a:t>Cab</a:t>
                      </a:r>
                    </a:p>
                  </a:txBody>
                  <a:tcPr/>
                </a:tc>
                <a:tc>
                  <a:txBody>
                    <a:bodyPr/>
                    <a:lstStyle/>
                    <a:p>
                      <a:pPr algn="l"/>
                      <a:r>
                        <a:rPr sz="1600">
                          <a:solidFill>
                            <a:srgbClr val="000000"/>
                          </a:solidFill>
                        </a:rPr>
                        <a:t>23.99</a:t>
                      </a:r>
                    </a:p>
                  </a:txBody>
                  <a:tcPr/>
                </a:tc>
                <a:extLst>
                  <a:ext uri="{0D108BD9-81ED-4DB2-BD59-A6C34878D82A}">
                    <a16:rowId xmlns:a16="http://schemas.microsoft.com/office/drawing/2014/main" val="10004"/>
                  </a:ext>
                </a:extLst>
              </a:tr>
              <a:tr h="0">
                <a:tc>
                  <a:txBody>
                    <a:bodyPr/>
                    <a:lstStyle/>
                    <a:p>
                      <a:pPr algn="l"/>
                      <a:r>
                        <a:rPr sz="1600">
                          <a:solidFill>
                            <a:srgbClr val="000000"/>
                          </a:solidFill>
                        </a:rPr>
                        <a:t>5</a:t>
                      </a:r>
                    </a:p>
                  </a:txBody>
                  <a:tcPr/>
                </a:tc>
                <a:tc>
                  <a:txBody>
                    <a:bodyPr/>
                    <a:lstStyle/>
                    <a:p>
                      <a:pPr algn="l"/>
                      <a:r>
                        <a:rPr sz="1600">
                          <a:solidFill>
                            <a:srgbClr val="000000"/>
                          </a:solidFill>
                        </a:rPr>
                        <a:t>Cincinnati</a:t>
                      </a:r>
                    </a:p>
                  </a:txBody>
                  <a:tcPr/>
                </a:tc>
                <a:tc>
                  <a:txBody>
                    <a:bodyPr/>
                    <a:lstStyle/>
                    <a:p>
                      <a:pPr algn="l"/>
                      <a:r>
                        <a:rPr sz="1600">
                          <a:solidFill>
                            <a:srgbClr val="000000"/>
                          </a:solidFill>
                        </a:rPr>
                        <a:t>5/2/2020</a:t>
                      </a:r>
                    </a:p>
                  </a:txBody>
                  <a:tcPr/>
                </a:tc>
                <a:tc>
                  <a:txBody>
                    <a:bodyPr/>
                    <a:lstStyle/>
                    <a:p>
                      <a:pPr algn="l"/>
                      <a:r>
                        <a:rPr sz="1600">
                          <a:solidFill>
                            <a:srgbClr val="000000"/>
                          </a:solidFill>
                        </a:rPr>
                        <a:t>Training</a:t>
                      </a:r>
                    </a:p>
                  </a:txBody>
                  <a:tcPr/>
                </a:tc>
                <a:tc>
                  <a:txBody>
                    <a:bodyPr/>
                    <a:lstStyle/>
                    <a:p>
                      <a:pPr algn="l"/>
                      <a:r>
                        <a:rPr sz="1600">
                          <a:solidFill>
                            <a:srgbClr val="000000"/>
                          </a:solidFill>
                        </a:rPr>
                        <a:t>Lunch</a:t>
                      </a:r>
                    </a:p>
                  </a:txBody>
                  <a:tcPr/>
                </a:tc>
                <a:tc>
                  <a:txBody>
                    <a:bodyPr/>
                    <a:lstStyle/>
                    <a:p>
                      <a:pPr algn="l"/>
                      <a:r>
                        <a:rPr sz="1600" dirty="0">
                          <a:solidFill>
                            <a:srgbClr val="000000"/>
                          </a:solidFill>
                        </a:rPr>
                        <a:t>12.44</a:t>
                      </a:r>
                    </a:p>
                  </a:txBody>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8BFBA7A6-F421-4A3B-AA9E-EE47FEEAA074}"/>
              </a:ext>
            </a:extLst>
          </p:cNvPr>
          <p:cNvGraphicFramePr>
            <a:graphicFrameLocks noGrp="1"/>
          </p:cNvGraphicFramePr>
          <p:nvPr>
            <p:extLst>
              <p:ext uri="{D42A27DB-BD31-4B8C-83A1-F6EECF244321}">
                <p14:modId xmlns:p14="http://schemas.microsoft.com/office/powerpoint/2010/main" val="3893139423"/>
              </p:ext>
            </p:extLst>
          </p:nvPr>
        </p:nvGraphicFramePr>
        <p:xfrm>
          <a:off x="623545" y="3773493"/>
          <a:ext cx="5068988" cy="2287938"/>
        </p:xfrm>
        <a:graphic>
          <a:graphicData uri="http://schemas.openxmlformats.org/drawingml/2006/table">
            <a:tbl>
              <a:tblPr firstRow="1" bandRow="1">
                <a:tableStyleId>{B301B821-A1FF-4177-AEE7-76D212191A09}</a:tableStyleId>
              </a:tblPr>
              <a:tblGrid>
                <a:gridCol w="1267247">
                  <a:extLst>
                    <a:ext uri="{9D8B030D-6E8A-4147-A177-3AD203B41FA5}">
                      <a16:colId xmlns:a16="http://schemas.microsoft.com/office/drawing/2014/main" val="4102107577"/>
                    </a:ext>
                  </a:extLst>
                </a:gridCol>
                <a:gridCol w="1267247">
                  <a:extLst>
                    <a:ext uri="{9D8B030D-6E8A-4147-A177-3AD203B41FA5}">
                      <a16:colId xmlns:a16="http://schemas.microsoft.com/office/drawing/2014/main" val="2864892761"/>
                    </a:ext>
                  </a:extLst>
                </a:gridCol>
                <a:gridCol w="1267247">
                  <a:extLst>
                    <a:ext uri="{9D8B030D-6E8A-4147-A177-3AD203B41FA5}">
                      <a16:colId xmlns:a16="http://schemas.microsoft.com/office/drawing/2014/main" val="2124061878"/>
                    </a:ext>
                  </a:extLst>
                </a:gridCol>
                <a:gridCol w="1267247">
                  <a:extLst>
                    <a:ext uri="{9D8B030D-6E8A-4147-A177-3AD203B41FA5}">
                      <a16:colId xmlns:a16="http://schemas.microsoft.com/office/drawing/2014/main" val="3125719597"/>
                    </a:ext>
                  </a:extLst>
                </a:gridCol>
              </a:tblGrid>
              <a:tr h="762646">
                <a:tc>
                  <a:txBody>
                    <a:bodyPr/>
                    <a:lstStyle/>
                    <a:p>
                      <a:pPr algn="l" fontAlgn="t"/>
                      <a:r>
                        <a:rPr lang="en-US" sz="1400" dirty="0">
                          <a:effectLst/>
                        </a:rPr>
                        <a:t>ID</a:t>
                      </a:r>
                    </a:p>
                  </a:txBody>
                  <a:tcPr/>
                </a:tc>
                <a:tc>
                  <a:txBody>
                    <a:bodyPr/>
                    <a:lstStyle/>
                    <a:p>
                      <a:pPr algn="l" fontAlgn="t"/>
                      <a:r>
                        <a:rPr lang="en-US" sz="1400" dirty="0">
                          <a:effectLst/>
                        </a:rPr>
                        <a:t>Destination</a:t>
                      </a:r>
                    </a:p>
                  </a:txBody>
                  <a:tcPr/>
                </a:tc>
                <a:tc>
                  <a:txBody>
                    <a:bodyPr/>
                    <a:lstStyle/>
                    <a:p>
                      <a:pPr algn="l" fontAlgn="t"/>
                      <a:r>
                        <a:rPr lang="en-US" sz="1400">
                          <a:effectLst/>
                        </a:rPr>
                        <a:t>Date</a:t>
                      </a:r>
                    </a:p>
                  </a:txBody>
                  <a:tcPr/>
                </a:tc>
                <a:tc>
                  <a:txBody>
                    <a:bodyPr/>
                    <a:lstStyle/>
                    <a:p>
                      <a:pPr algn="l" fontAlgn="t"/>
                      <a:r>
                        <a:rPr lang="en-US" sz="1400">
                          <a:effectLst/>
                        </a:rPr>
                        <a:t>Trip reason</a:t>
                      </a:r>
                    </a:p>
                  </a:txBody>
                  <a:tcPr/>
                </a:tc>
                <a:extLst>
                  <a:ext uri="{0D108BD9-81ED-4DB2-BD59-A6C34878D82A}">
                    <a16:rowId xmlns:a16="http://schemas.microsoft.com/office/drawing/2014/main" val="3186779583"/>
                  </a:ext>
                </a:extLst>
              </a:tr>
              <a:tr h="762646">
                <a:tc>
                  <a:txBody>
                    <a:bodyPr/>
                    <a:lstStyle/>
                    <a:p>
                      <a:pPr algn="l" fontAlgn="t"/>
                      <a:r>
                        <a:rPr lang="en-US" sz="1400">
                          <a:effectLst/>
                        </a:rPr>
                        <a:t>1</a:t>
                      </a:r>
                    </a:p>
                  </a:txBody>
                  <a:tcPr/>
                </a:tc>
                <a:tc>
                  <a:txBody>
                    <a:bodyPr/>
                    <a:lstStyle/>
                    <a:p>
                      <a:pPr algn="l" fontAlgn="t"/>
                      <a:r>
                        <a:rPr lang="en-US" sz="1400">
                          <a:effectLst/>
                        </a:rPr>
                        <a:t>Seattle</a:t>
                      </a:r>
                    </a:p>
                  </a:txBody>
                  <a:tcPr/>
                </a:tc>
                <a:tc>
                  <a:txBody>
                    <a:bodyPr/>
                    <a:lstStyle/>
                    <a:p>
                      <a:pPr algn="l" fontAlgn="t"/>
                      <a:r>
                        <a:rPr lang="en-US" sz="1400" dirty="0">
                          <a:effectLst/>
                        </a:rPr>
                        <a:t>4/10/2020</a:t>
                      </a:r>
                    </a:p>
                  </a:txBody>
                  <a:tcPr/>
                </a:tc>
                <a:tc>
                  <a:txBody>
                    <a:bodyPr/>
                    <a:lstStyle/>
                    <a:p>
                      <a:pPr algn="l" fontAlgn="t"/>
                      <a:r>
                        <a:rPr lang="en-US" sz="1400" dirty="0">
                          <a:effectLst/>
                        </a:rPr>
                        <a:t>Customer Visit</a:t>
                      </a:r>
                    </a:p>
                  </a:txBody>
                  <a:tcPr/>
                </a:tc>
                <a:extLst>
                  <a:ext uri="{0D108BD9-81ED-4DB2-BD59-A6C34878D82A}">
                    <a16:rowId xmlns:a16="http://schemas.microsoft.com/office/drawing/2014/main" val="299603251"/>
                  </a:ext>
                </a:extLst>
              </a:tr>
              <a:tr h="762646">
                <a:tc>
                  <a:txBody>
                    <a:bodyPr/>
                    <a:lstStyle/>
                    <a:p>
                      <a:pPr algn="l" fontAlgn="t"/>
                      <a:r>
                        <a:rPr lang="en-US" sz="1400" dirty="0">
                          <a:effectLst/>
                        </a:rPr>
                        <a:t>2</a:t>
                      </a:r>
                    </a:p>
                  </a:txBody>
                  <a:tcPr/>
                </a:tc>
                <a:tc>
                  <a:txBody>
                    <a:bodyPr/>
                    <a:lstStyle/>
                    <a:p>
                      <a:pPr algn="l" fontAlgn="t"/>
                      <a:r>
                        <a:rPr lang="en-US" sz="1400">
                          <a:effectLst/>
                        </a:rPr>
                        <a:t>Cincinnati</a:t>
                      </a:r>
                    </a:p>
                  </a:txBody>
                  <a:tcPr/>
                </a:tc>
                <a:tc>
                  <a:txBody>
                    <a:bodyPr/>
                    <a:lstStyle/>
                    <a:p>
                      <a:pPr algn="l" fontAlgn="t"/>
                      <a:r>
                        <a:rPr lang="en-US" sz="1400" dirty="0">
                          <a:effectLst/>
                        </a:rPr>
                        <a:t>5/2/2020</a:t>
                      </a:r>
                    </a:p>
                  </a:txBody>
                  <a:tcPr/>
                </a:tc>
                <a:tc>
                  <a:txBody>
                    <a:bodyPr/>
                    <a:lstStyle/>
                    <a:p>
                      <a:pPr algn="l" fontAlgn="t"/>
                      <a:r>
                        <a:rPr lang="en-US" sz="1400" dirty="0">
                          <a:effectLst/>
                        </a:rPr>
                        <a:t>Training</a:t>
                      </a:r>
                    </a:p>
                  </a:txBody>
                  <a:tcPr/>
                </a:tc>
                <a:extLst>
                  <a:ext uri="{0D108BD9-81ED-4DB2-BD59-A6C34878D82A}">
                    <a16:rowId xmlns:a16="http://schemas.microsoft.com/office/drawing/2014/main" val="2269849516"/>
                  </a:ext>
                </a:extLst>
              </a:tr>
            </a:tbl>
          </a:graphicData>
        </a:graphic>
      </p:graphicFrame>
      <p:graphicFrame>
        <p:nvGraphicFramePr>
          <p:cNvPr id="8" name="Table 7">
            <a:extLst>
              <a:ext uri="{FF2B5EF4-FFF2-40B4-BE49-F238E27FC236}">
                <a16:creationId xmlns:a16="http://schemas.microsoft.com/office/drawing/2014/main" id="{62A9E8D0-AC9C-409A-9A0C-14770583E3F3}"/>
              </a:ext>
            </a:extLst>
          </p:cNvPr>
          <p:cNvGraphicFramePr>
            <a:graphicFrameLocks noGrp="1"/>
          </p:cNvGraphicFramePr>
          <p:nvPr>
            <p:extLst>
              <p:ext uri="{D42A27DB-BD31-4B8C-83A1-F6EECF244321}">
                <p14:modId xmlns:p14="http://schemas.microsoft.com/office/powerpoint/2010/main" val="3623493558"/>
              </p:ext>
            </p:extLst>
          </p:nvPr>
        </p:nvGraphicFramePr>
        <p:xfrm>
          <a:off x="6109945" y="3773493"/>
          <a:ext cx="5437635" cy="2594396"/>
        </p:xfrm>
        <a:graphic>
          <a:graphicData uri="http://schemas.openxmlformats.org/drawingml/2006/table">
            <a:tbl>
              <a:tblPr firstRow="1" bandRow="1">
                <a:tableStyleId>{B301B821-A1FF-4177-AEE7-76D212191A09}</a:tableStyleId>
              </a:tblPr>
              <a:tblGrid>
                <a:gridCol w="1087527">
                  <a:extLst>
                    <a:ext uri="{9D8B030D-6E8A-4147-A177-3AD203B41FA5}">
                      <a16:colId xmlns:a16="http://schemas.microsoft.com/office/drawing/2014/main" val="1410893370"/>
                    </a:ext>
                  </a:extLst>
                </a:gridCol>
                <a:gridCol w="1087527">
                  <a:extLst>
                    <a:ext uri="{9D8B030D-6E8A-4147-A177-3AD203B41FA5}">
                      <a16:colId xmlns:a16="http://schemas.microsoft.com/office/drawing/2014/main" val="3659703783"/>
                    </a:ext>
                  </a:extLst>
                </a:gridCol>
                <a:gridCol w="1087527">
                  <a:extLst>
                    <a:ext uri="{9D8B030D-6E8A-4147-A177-3AD203B41FA5}">
                      <a16:colId xmlns:a16="http://schemas.microsoft.com/office/drawing/2014/main" val="2761772752"/>
                    </a:ext>
                  </a:extLst>
                </a:gridCol>
                <a:gridCol w="1087527">
                  <a:extLst>
                    <a:ext uri="{9D8B030D-6E8A-4147-A177-3AD203B41FA5}">
                      <a16:colId xmlns:a16="http://schemas.microsoft.com/office/drawing/2014/main" val="1386418990"/>
                    </a:ext>
                  </a:extLst>
                </a:gridCol>
                <a:gridCol w="1087527">
                  <a:extLst>
                    <a:ext uri="{9D8B030D-6E8A-4147-A177-3AD203B41FA5}">
                      <a16:colId xmlns:a16="http://schemas.microsoft.com/office/drawing/2014/main" val="3970991811"/>
                    </a:ext>
                  </a:extLst>
                </a:gridCol>
              </a:tblGrid>
              <a:tr h="568118">
                <a:tc>
                  <a:txBody>
                    <a:bodyPr/>
                    <a:lstStyle/>
                    <a:p>
                      <a:pPr algn="l" fontAlgn="t"/>
                      <a:r>
                        <a:rPr lang="en-US" sz="1400" dirty="0">
                          <a:effectLst/>
                        </a:rPr>
                        <a:t>ID</a:t>
                      </a:r>
                    </a:p>
                  </a:txBody>
                  <a:tcPr marL="44500" marR="44500" marT="22250" marB="22250"/>
                </a:tc>
                <a:tc>
                  <a:txBody>
                    <a:bodyPr/>
                    <a:lstStyle/>
                    <a:p>
                      <a:pPr algn="l" fontAlgn="t"/>
                      <a:r>
                        <a:rPr lang="en-US" sz="1400">
                          <a:effectLst/>
                        </a:rPr>
                        <a:t>Trip reason</a:t>
                      </a:r>
                    </a:p>
                  </a:txBody>
                  <a:tcPr marL="44500" marR="44500" marT="22250" marB="22250"/>
                </a:tc>
                <a:tc>
                  <a:txBody>
                    <a:bodyPr/>
                    <a:lstStyle/>
                    <a:p>
                      <a:pPr algn="l" fontAlgn="t"/>
                      <a:r>
                        <a:rPr lang="en-US" sz="1400" dirty="0">
                          <a:effectLst/>
                        </a:rPr>
                        <a:t>Expense type</a:t>
                      </a:r>
                    </a:p>
                  </a:txBody>
                  <a:tcPr marL="44500" marR="44500" marT="22250" marB="22250"/>
                </a:tc>
                <a:tc>
                  <a:txBody>
                    <a:bodyPr/>
                    <a:lstStyle/>
                    <a:p>
                      <a:pPr algn="l" fontAlgn="t"/>
                      <a:r>
                        <a:rPr lang="en-US" sz="1400">
                          <a:effectLst/>
                        </a:rPr>
                        <a:t>Expense amount</a:t>
                      </a:r>
                    </a:p>
                  </a:txBody>
                  <a:tcPr marL="44500" marR="44500" marT="22250" marB="22250"/>
                </a:tc>
                <a:tc>
                  <a:txBody>
                    <a:bodyPr/>
                    <a:lstStyle/>
                    <a:p>
                      <a:pPr algn="l" fontAlgn="t"/>
                      <a:r>
                        <a:rPr lang="en-US" sz="1400">
                          <a:effectLst/>
                        </a:rPr>
                        <a:t>TripID</a:t>
                      </a:r>
                    </a:p>
                  </a:txBody>
                  <a:tcPr marL="44500" marR="44500" marT="22250" marB="22250"/>
                </a:tc>
                <a:extLst>
                  <a:ext uri="{0D108BD9-81ED-4DB2-BD59-A6C34878D82A}">
                    <a16:rowId xmlns:a16="http://schemas.microsoft.com/office/drawing/2014/main" val="444345717"/>
                  </a:ext>
                </a:extLst>
              </a:tr>
              <a:tr h="437213">
                <a:tc>
                  <a:txBody>
                    <a:bodyPr/>
                    <a:lstStyle/>
                    <a:p>
                      <a:pPr algn="l" fontAlgn="t"/>
                      <a:r>
                        <a:rPr lang="en-US" sz="1400" dirty="0">
                          <a:effectLst/>
                        </a:rPr>
                        <a:t>1</a:t>
                      </a:r>
                    </a:p>
                  </a:txBody>
                  <a:tcPr marL="44500" marR="44500" marT="22250" marB="22250"/>
                </a:tc>
                <a:tc>
                  <a:txBody>
                    <a:bodyPr/>
                    <a:lstStyle/>
                    <a:p>
                      <a:pPr algn="l" fontAlgn="t"/>
                      <a:r>
                        <a:rPr lang="en-US" sz="1400">
                          <a:effectLst/>
                        </a:rPr>
                        <a:t>Customer Visit</a:t>
                      </a:r>
                    </a:p>
                  </a:txBody>
                  <a:tcPr marL="44500" marR="44500" marT="22250" marB="22250"/>
                </a:tc>
                <a:tc>
                  <a:txBody>
                    <a:bodyPr/>
                    <a:lstStyle/>
                    <a:p>
                      <a:pPr algn="l" fontAlgn="t"/>
                      <a:r>
                        <a:rPr lang="en-US" sz="1400">
                          <a:effectLst/>
                        </a:rPr>
                        <a:t>Hotel</a:t>
                      </a:r>
                    </a:p>
                  </a:txBody>
                  <a:tcPr marL="44500" marR="44500" marT="22250" marB="22250"/>
                </a:tc>
                <a:tc>
                  <a:txBody>
                    <a:bodyPr/>
                    <a:lstStyle/>
                    <a:p>
                      <a:pPr algn="l" fontAlgn="t"/>
                      <a:r>
                        <a:rPr lang="en-US" sz="1400">
                          <a:effectLst/>
                        </a:rPr>
                        <a:t>205.75</a:t>
                      </a:r>
                    </a:p>
                  </a:txBody>
                  <a:tcPr marL="44500" marR="44500" marT="22250" marB="22250"/>
                </a:tc>
                <a:tc>
                  <a:txBody>
                    <a:bodyPr/>
                    <a:lstStyle/>
                    <a:p>
                      <a:pPr algn="l" fontAlgn="t"/>
                      <a:r>
                        <a:rPr lang="en-US" sz="1400">
                          <a:effectLst/>
                        </a:rPr>
                        <a:t>1</a:t>
                      </a:r>
                    </a:p>
                  </a:txBody>
                  <a:tcPr marL="44500" marR="44500" marT="22250" marB="22250"/>
                </a:tc>
                <a:extLst>
                  <a:ext uri="{0D108BD9-81ED-4DB2-BD59-A6C34878D82A}">
                    <a16:rowId xmlns:a16="http://schemas.microsoft.com/office/drawing/2014/main" val="1608449679"/>
                  </a:ext>
                </a:extLst>
              </a:tr>
              <a:tr h="437213">
                <a:tc>
                  <a:txBody>
                    <a:bodyPr/>
                    <a:lstStyle/>
                    <a:p>
                      <a:pPr algn="l" fontAlgn="t"/>
                      <a:r>
                        <a:rPr lang="en-US" sz="1400">
                          <a:effectLst/>
                        </a:rPr>
                        <a:t>2</a:t>
                      </a:r>
                    </a:p>
                  </a:txBody>
                  <a:tcPr marL="44500" marR="44500" marT="22250" marB="22250"/>
                </a:tc>
                <a:tc>
                  <a:txBody>
                    <a:bodyPr/>
                    <a:lstStyle/>
                    <a:p>
                      <a:pPr algn="l" fontAlgn="t"/>
                      <a:r>
                        <a:rPr lang="en-US" sz="1400">
                          <a:effectLst/>
                        </a:rPr>
                        <a:t>Customer Visit</a:t>
                      </a:r>
                    </a:p>
                  </a:txBody>
                  <a:tcPr marL="44500" marR="44500" marT="22250" marB="22250"/>
                </a:tc>
                <a:tc>
                  <a:txBody>
                    <a:bodyPr/>
                    <a:lstStyle/>
                    <a:p>
                      <a:pPr algn="l" fontAlgn="t"/>
                      <a:r>
                        <a:rPr lang="en-US" sz="1400">
                          <a:effectLst/>
                        </a:rPr>
                        <a:t>Dinner</a:t>
                      </a:r>
                    </a:p>
                  </a:txBody>
                  <a:tcPr marL="44500" marR="44500" marT="22250" marB="22250"/>
                </a:tc>
                <a:tc>
                  <a:txBody>
                    <a:bodyPr/>
                    <a:lstStyle/>
                    <a:p>
                      <a:pPr algn="l" fontAlgn="t"/>
                      <a:r>
                        <a:rPr lang="en-US" sz="1400">
                          <a:effectLst/>
                        </a:rPr>
                        <a:t>31.33</a:t>
                      </a:r>
                    </a:p>
                  </a:txBody>
                  <a:tcPr marL="44500" marR="44500" marT="22250" marB="22250"/>
                </a:tc>
                <a:tc>
                  <a:txBody>
                    <a:bodyPr/>
                    <a:lstStyle/>
                    <a:p>
                      <a:pPr algn="l" fontAlgn="t"/>
                      <a:r>
                        <a:rPr lang="en-US" sz="1400">
                          <a:effectLst/>
                        </a:rPr>
                        <a:t>1</a:t>
                      </a:r>
                    </a:p>
                  </a:txBody>
                  <a:tcPr marL="44500" marR="44500" marT="22250" marB="22250"/>
                </a:tc>
                <a:extLst>
                  <a:ext uri="{0D108BD9-81ED-4DB2-BD59-A6C34878D82A}">
                    <a16:rowId xmlns:a16="http://schemas.microsoft.com/office/drawing/2014/main" val="1570852778"/>
                  </a:ext>
                </a:extLst>
              </a:tr>
              <a:tr h="437213">
                <a:tc>
                  <a:txBody>
                    <a:bodyPr/>
                    <a:lstStyle/>
                    <a:p>
                      <a:pPr algn="l" fontAlgn="t"/>
                      <a:r>
                        <a:rPr lang="en-US" sz="1400">
                          <a:effectLst/>
                        </a:rPr>
                        <a:t>3</a:t>
                      </a:r>
                    </a:p>
                  </a:txBody>
                  <a:tcPr marL="44500" marR="44500" marT="22250" marB="22250"/>
                </a:tc>
                <a:tc>
                  <a:txBody>
                    <a:bodyPr/>
                    <a:lstStyle/>
                    <a:p>
                      <a:pPr algn="l" fontAlgn="t"/>
                      <a:r>
                        <a:rPr lang="en-US" sz="1400">
                          <a:effectLst/>
                        </a:rPr>
                        <a:t>Customer Visit</a:t>
                      </a:r>
                    </a:p>
                  </a:txBody>
                  <a:tcPr marL="44500" marR="44500" marT="22250" marB="22250"/>
                </a:tc>
                <a:tc>
                  <a:txBody>
                    <a:bodyPr/>
                    <a:lstStyle/>
                    <a:p>
                      <a:pPr algn="l" fontAlgn="t"/>
                      <a:r>
                        <a:rPr lang="en-US" sz="1400">
                          <a:effectLst/>
                        </a:rPr>
                        <a:t>Flight</a:t>
                      </a:r>
                    </a:p>
                  </a:txBody>
                  <a:tcPr marL="44500" marR="44500" marT="22250" marB="22250"/>
                </a:tc>
                <a:tc>
                  <a:txBody>
                    <a:bodyPr/>
                    <a:lstStyle/>
                    <a:p>
                      <a:pPr algn="l" fontAlgn="t"/>
                      <a:r>
                        <a:rPr lang="en-US" sz="1400">
                          <a:effectLst/>
                        </a:rPr>
                        <a:t>450.54</a:t>
                      </a:r>
                    </a:p>
                  </a:txBody>
                  <a:tcPr marL="44500" marR="44500" marT="22250" marB="22250"/>
                </a:tc>
                <a:tc>
                  <a:txBody>
                    <a:bodyPr/>
                    <a:lstStyle/>
                    <a:p>
                      <a:pPr algn="l" fontAlgn="t"/>
                      <a:r>
                        <a:rPr lang="en-US" sz="1400">
                          <a:effectLst/>
                        </a:rPr>
                        <a:t>1</a:t>
                      </a:r>
                    </a:p>
                  </a:txBody>
                  <a:tcPr marL="44500" marR="44500" marT="22250" marB="22250"/>
                </a:tc>
                <a:extLst>
                  <a:ext uri="{0D108BD9-81ED-4DB2-BD59-A6C34878D82A}">
                    <a16:rowId xmlns:a16="http://schemas.microsoft.com/office/drawing/2014/main" val="3127610634"/>
                  </a:ext>
                </a:extLst>
              </a:tr>
              <a:tr h="306309">
                <a:tc>
                  <a:txBody>
                    <a:bodyPr/>
                    <a:lstStyle/>
                    <a:p>
                      <a:pPr algn="l" fontAlgn="t"/>
                      <a:r>
                        <a:rPr lang="en-US" sz="1400">
                          <a:effectLst/>
                        </a:rPr>
                        <a:t>4</a:t>
                      </a:r>
                    </a:p>
                  </a:txBody>
                  <a:tcPr marL="44500" marR="44500" marT="22250" marB="22250"/>
                </a:tc>
                <a:tc>
                  <a:txBody>
                    <a:bodyPr/>
                    <a:lstStyle/>
                    <a:p>
                      <a:pPr algn="l" fontAlgn="t"/>
                      <a:r>
                        <a:rPr lang="en-US" sz="1400">
                          <a:effectLst/>
                        </a:rPr>
                        <a:t>Training</a:t>
                      </a:r>
                    </a:p>
                  </a:txBody>
                  <a:tcPr marL="44500" marR="44500" marT="22250" marB="22250"/>
                </a:tc>
                <a:tc>
                  <a:txBody>
                    <a:bodyPr/>
                    <a:lstStyle/>
                    <a:p>
                      <a:pPr algn="l" fontAlgn="t"/>
                      <a:r>
                        <a:rPr lang="en-US" sz="1400">
                          <a:effectLst/>
                        </a:rPr>
                        <a:t>Cab</a:t>
                      </a:r>
                    </a:p>
                  </a:txBody>
                  <a:tcPr marL="44500" marR="44500" marT="22250" marB="22250"/>
                </a:tc>
                <a:tc>
                  <a:txBody>
                    <a:bodyPr/>
                    <a:lstStyle/>
                    <a:p>
                      <a:pPr algn="l" fontAlgn="t"/>
                      <a:r>
                        <a:rPr lang="en-US" sz="1400">
                          <a:effectLst/>
                        </a:rPr>
                        <a:t>23.99</a:t>
                      </a:r>
                    </a:p>
                  </a:txBody>
                  <a:tcPr marL="44500" marR="44500" marT="22250" marB="22250"/>
                </a:tc>
                <a:tc>
                  <a:txBody>
                    <a:bodyPr/>
                    <a:lstStyle/>
                    <a:p>
                      <a:pPr algn="l" fontAlgn="t"/>
                      <a:r>
                        <a:rPr lang="en-US" sz="1400">
                          <a:effectLst/>
                        </a:rPr>
                        <a:t>2</a:t>
                      </a:r>
                    </a:p>
                  </a:txBody>
                  <a:tcPr marL="44500" marR="44500" marT="22250" marB="22250"/>
                </a:tc>
                <a:extLst>
                  <a:ext uri="{0D108BD9-81ED-4DB2-BD59-A6C34878D82A}">
                    <a16:rowId xmlns:a16="http://schemas.microsoft.com/office/drawing/2014/main" val="2881329918"/>
                  </a:ext>
                </a:extLst>
              </a:tr>
              <a:tr h="306309">
                <a:tc>
                  <a:txBody>
                    <a:bodyPr/>
                    <a:lstStyle/>
                    <a:p>
                      <a:pPr algn="l" fontAlgn="t"/>
                      <a:r>
                        <a:rPr lang="en-US" sz="1400" dirty="0">
                          <a:effectLst/>
                        </a:rPr>
                        <a:t>5</a:t>
                      </a:r>
                    </a:p>
                  </a:txBody>
                  <a:tcPr marL="44500" marR="44500" marT="22250" marB="22250"/>
                </a:tc>
                <a:tc>
                  <a:txBody>
                    <a:bodyPr/>
                    <a:lstStyle/>
                    <a:p>
                      <a:pPr algn="l" fontAlgn="t"/>
                      <a:r>
                        <a:rPr lang="en-US" sz="1400" dirty="0">
                          <a:effectLst/>
                        </a:rPr>
                        <a:t>Training</a:t>
                      </a:r>
                    </a:p>
                  </a:txBody>
                  <a:tcPr marL="44500" marR="44500" marT="22250" marB="22250"/>
                </a:tc>
                <a:tc>
                  <a:txBody>
                    <a:bodyPr/>
                    <a:lstStyle/>
                    <a:p>
                      <a:pPr algn="l" fontAlgn="t"/>
                      <a:r>
                        <a:rPr lang="en-US" sz="1400">
                          <a:effectLst/>
                        </a:rPr>
                        <a:t>Lunch</a:t>
                      </a:r>
                    </a:p>
                  </a:txBody>
                  <a:tcPr marL="44500" marR="44500" marT="22250" marB="22250"/>
                </a:tc>
                <a:tc>
                  <a:txBody>
                    <a:bodyPr/>
                    <a:lstStyle/>
                    <a:p>
                      <a:pPr algn="l" fontAlgn="t"/>
                      <a:r>
                        <a:rPr lang="en-US" sz="1400">
                          <a:effectLst/>
                        </a:rPr>
                        <a:t>12.44</a:t>
                      </a:r>
                    </a:p>
                  </a:txBody>
                  <a:tcPr marL="44500" marR="44500" marT="22250" marB="22250"/>
                </a:tc>
                <a:tc>
                  <a:txBody>
                    <a:bodyPr/>
                    <a:lstStyle/>
                    <a:p>
                      <a:pPr algn="l" fontAlgn="t"/>
                      <a:r>
                        <a:rPr lang="en-US" sz="1400" dirty="0">
                          <a:effectLst/>
                        </a:rPr>
                        <a:t>2</a:t>
                      </a:r>
                    </a:p>
                  </a:txBody>
                  <a:tcPr marL="44500" marR="44500" marT="22250" marB="22250"/>
                </a:tc>
                <a:extLst>
                  <a:ext uri="{0D108BD9-81ED-4DB2-BD59-A6C34878D82A}">
                    <a16:rowId xmlns:a16="http://schemas.microsoft.com/office/drawing/2014/main" val="3566523214"/>
                  </a:ext>
                </a:extLst>
              </a:tr>
            </a:tbl>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D17C79-003D-4EF3-8739-F1AFB04D54A0}"/>
              </a:ext>
            </a:extLst>
          </p:cNvPr>
          <p:cNvSpPr>
            <a:spLocks noGrp="1"/>
          </p:cNvSpPr>
          <p:nvPr>
            <p:ph type="title"/>
          </p:nvPr>
        </p:nvSpPr>
        <p:spPr/>
        <p:txBody>
          <a:bodyPr/>
          <a:lstStyle/>
          <a:p>
            <a:r>
              <a:rPr lang="en-US" dirty="0"/>
              <a:t>Working with relationships in Power Apps</a:t>
            </a:r>
            <a:br>
              <a:rPr lang="en-US" dirty="0"/>
            </a:br>
            <a:endParaRPr lang="en-US" dirty="0"/>
          </a:p>
        </p:txBody>
      </p:sp>
      <p:sp>
        <p:nvSpPr>
          <p:cNvPr id="13" name="Picture Placeholder 12">
            <a:extLst>
              <a:ext uri="{FF2B5EF4-FFF2-40B4-BE49-F238E27FC236}">
                <a16:creationId xmlns:a16="http://schemas.microsoft.com/office/drawing/2014/main" id="{1A862ED4-095C-402A-97EB-BBB2E4431BED}"/>
              </a:ext>
            </a:extLst>
          </p:cNvPr>
          <p:cNvSpPr>
            <a:spLocks noGrp="1"/>
          </p:cNvSpPr>
          <p:nvPr>
            <p:ph type="pic" sz="quarter" idx="12"/>
          </p:nvPr>
        </p:nvSpPr>
        <p:spPr/>
      </p:sp>
    </p:spTree>
    <p:extLst>
      <p:ext uri="{BB962C8B-B14F-4D97-AF65-F5344CB8AC3E}">
        <p14:creationId xmlns:p14="http://schemas.microsoft.com/office/powerpoint/2010/main" val="24990305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Work with data source limits (delegation limits) in a Power Apps canvas app</a:t>
            </a:r>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3955375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Delegation overview</a:t>
            </a:r>
          </a:p>
        </p:txBody>
      </p:sp>
      <p:sp>
        <p:nvSpPr>
          <p:cNvPr id="3" name="Subtitle"/>
          <p:cNvSpPr>
            <a:spLocks noGrp="1"/>
          </p:cNvSpPr>
          <p:nvPr>
            <p:ph type="body" sz="quarter" idx="15"/>
          </p:nvPr>
        </p:nvSpPr>
        <p:spPr>
          <a:xfrm>
            <a:off x="432090" y="1456896"/>
            <a:ext cx="11341268" cy="537176"/>
          </a:xfrm>
        </p:spPr>
        <p:txBody>
          <a:bodyPr vert="horz" wrap="square" lIns="0" tIns="0" rIns="0" bIns="0" rtlCol="0"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lnSpc>
                <a:spcPct val="90000"/>
              </a:lnSpc>
              <a:spcBef>
                <a:spcPts val="392"/>
              </a:spcBef>
              <a:spcAft>
                <a:spcPts val="588"/>
              </a:spcAft>
            </a:pPr>
            <a:r>
              <a:rPr lang="en-US" sz="2000">
                <a:latin typeface="+mj-lt"/>
              </a:rPr>
              <a:t>Before you choose your data source in Power Apps, it's important to understand delegation.</a:t>
            </a:r>
          </a:p>
        </p:txBody>
      </p:sp>
      <p:sp>
        <p:nvSpPr>
          <p:cNvPr id="9" name="TextBox 8">
            <a:extLst>
              <a:ext uri="{FF2B5EF4-FFF2-40B4-BE49-F238E27FC236}">
                <a16:creationId xmlns:a16="http://schemas.microsoft.com/office/drawing/2014/main" id="{04F63B1A-DD1A-4351-AB56-65E3EDE8BAE8}"/>
              </a:ext>
            </a:extLst>
          </p:cNvPr>
          <p:cNvSpPr txBox="1"/>
          <p:nvPr/>
        </p:nvSpPr>
        <p:spPr>
          <a:xfrm>
            <a:off x="8123696" y="1994072"/>
            <a:ext cx="3651250" cy="3492500"/>
          </a:xfrm>
          <a:prstGeom prst="rect">
            <a:avLst/>
          </a:prstGeom>
          <a:ln w="19050">
            <a:solidFill>
              <a:schemeClr val="accent1">
                <a:lumMod val="50000"/>
              </a:schemeClr>
            </a:solidFill>
          </a:ln>
        </p:spPr>
        <p:txBody>
          <a:bodyPr vert="horz" wrap="square" lIns="182880" tIns="137160" rIns="182880" bIns="91440" rtlCol="0">
            <a:normAutofit/>
          </a:bodyPr>
          <a:lstStyle/>
          <a:p>
            <a:pPr>
              <a:spcAft>
                <a:spcPts val="600"/>
              </a:spcAft>
              <a:buSzPct val="90000"/>
            </a:pPr>
            <a:r>
              <a:rPr lang="en-US" sz="2000" b="1" i="0">
                <a:effectLst/>
              </a:rPr>
              <a:t>Consider delegation when choosing a data source</a:t>
            </a:r>
          </a:p>
        </p:txBody>
      </p:sp>
      <p:sp>
        <p:nvSpPr>
          <p:cNvPr id="7" name="TextBox 6">
            <a:extLst>
              <a:ext uri="{FF2B5EF4-FFF2-40B4-BE49-F238E27FC236}">
                <a16:creationId xmlns:a16="http://schemas.microsoft.com/office/drawing/2014/main" id="{C3646C6D-B23D-4755-8C9D-D3F754EC11C2}"/>
              </a:ext>
            </a:extLst>
          </p:cNvPr>
          <p:cNvSpPr txBox="1"/>
          <p:nvPr/>
        </p:nvSpPr>
        <p:spPr>
          <a:xfrm>
            <a:off x="4277544" y="1994072"/>
            <a:ext cx="3649662" cy="3492500"/>
          </a:xfrm>
          <a:prstGeom prst="rect">
            <a:avLst/>
          </a:prstGeom>
          <a:ln w="19050">
            <a:solidFill>
              <a:schemeClr val="accent1">
                <a:lumMod val="50000"/>
              </a:schemeClr>
            </a:solidFill>
          </a:ln>
        </p:spPr>
        <p:txBody>
          <a:bodyPr vert="horz" wrap="square" lIns="182880" tIns="137160" rIns="182880" bIns="91440" rtlCol="0">
            <a:normAutofit/>
          </a:bodyPr>
          <a:lstStyle/>
          <a:p>
            <a:pPr>
              <a:spcAft>
                <a:spcPts val="600"/>
              </a:spcAft>
              <a:buSzPct val="90000"/>
            </a:pPr>
            <a:r>
              <a:rPr lang="en-US" sz="2000" b="1" i="0">
                <a:effectLst/>
              </a:rPr>
              <a:t>When delegation isn't available</a:t>
            </a:r>
          </a:p>
        </p:txBody>
      </p:sp>
      <p:sp>
        <p:nvSpPr>
          <p:cNvPr id="5" name="TextBox 4">
            <a:extLst>
              <a:ext uri="{FF2B5EF4-FFF2-40B4-BE49-F238E27FC236}">
                <a16:creationId xmlns:a16="http://schemas.microsoft.com/office/drawing/2014/main" id="{84BC6445-82AD-4786-8FDA-E71863DC9C60}"/>
              </a:ext>
            </a:extLst>
          </p:cNvPr>
          <p:cNvSpPr txBox="1"/>
          <p:nvPr/>
        </p:nvSpPr>
        <p:spPr>
          <a:xfrm>
            <a:off x="431392" y="1994072"/>
            <a:ext cx="3649662" cy="3492500"/>
          </a:xfrm>
          <a:prstGeom prst="rect">
            <a:avLst/>
          </a:prstGeom>
          <a:ln w="19050">
            <a:solidFill>
              <a:schemeClr val="accent1">
                <a:lumMod val="50000"/>
              </a:schemeClr>
            </a:solidFill>
          </a:ln>
        </p:spPr>
        <p:txBody>
          <a:bodyPr vert="horz" wrap="square" lIns="182880" tIns="137160" rIns="182880" bIns="91440" rtlCol="0">
            <a:normAutofit/>
          </a:bodyPr>
          <a:lstStyle/>
          <a:p>
            <a:pPr>
              <a:spcAft>
                <a:spcPts val="600"/>
              </a:spcAft>
              <a:buSzPct val="90000"/>
            </a:pPr>
            <a:r>
              <a:rPr lang="en-US" sz="2000" b="1" i="0">
                <a:effectLst/>
              </a:rPr>
              <a:t>Delegation in action</a:t>
            </a:r>
          </a:p>
          <a:p>
            <a:pPr>
              <a:spcAft>
                <a:spcPts val="600"/>
              </a:spcAft>
              <a:buSzPct val="90000"/>
            </a:pPr>
            <a:r>
              <a:rPr lang="en-US" sz="2000" b="0" i="0">
                <a:effectLst/>
              </a:rPr>
              <a:t>Filter(SharePointList, ProjectStatus = "Active")</a:t>
            </a:r>
            <a:br>
              <a:rPr lang="en-US" sz="2000"/>
            </a:br>
            <a:endParaRPr lang="en-US" sz="20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sz="2700"/>
              <a:t>Functions, predicates, and data sources combine to determine delegation</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lang="en-US"/>
              <a:t>Determining when delegation will and will not happen is a combination of several variables.</a:t>
            </a:r>
          </a:p>
        </p:txBody>
      </p:sp>
      <p:pic>
        <p:nvPicPr>
          <p:cNvPr id="4" name="New picture" descr="Common Data Service delegation functions"/>
          <p:cNvPicPr/>
          <p:nvPr/>
        </p:nvPicPr>
        <p:blipFill>
          <a:blip r:embed="rId3"/>
          <a:stretch>
            <a:fillRect/>
          </a:stretch>
        </p:blipFill>
        <p:spPr>
          <a:xfrm>
            <a:off x="2534960" y="2594019"/>
            <a:ext cx="7122076" cy="3667868"/>
          </a:xfrm>
          <a:prstGeom prst="rect">
            <a:avLst/>
          </a:prstGeom>
          <a:noFill/>
          <a:ln w="19050">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Delegation warnings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Anytime you use a non-delegable function, Power Apps underlines it with a blue line and displays a yellow warning triangle as shown below.</a:t>
            </a:r>
          </a:p>
        </p:txBody>
      </p:sp>
      <p:pic>
        <p:nvPicPr>
          <p:cNvPr id="4" name="New picture" descr="Delegation Warnings"/>
          <p:cNvPicPr/>
          <p:nvPr/>
        </p:nvPicPr>
        <p:blipFill>
          <a:blip r:embed="rId3"/>
          <a:stretch>
            <a:fillRect/>
          </a:stretch>
        </p:blipFill>
        <p:spPr>
          <a:xfrm>
            <a:off x="1727200" y="3548380"/>
            <a:ext cx="8737600" cy="24765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Imperative versus declarative development</a:t>
            </a:r>
          </a:p>
        </p:txBody>
      </p:sp>
      <p:sp>
        <p:nvSpPr>
          <p:cNvPr id="4" name="Text Placeholder 3">
            <a:extLst>
              <a:ext uri="{FF2B5EF4-FFF2-40B4-BE49-F238E27FC236}">
                <a16:creationId xmlns:a16="http://schemas.microsoft.com/office/drawing/2014/main" id="{73B5811E-8BF3-4C8F-8624-09FD5F374D08}"/>
              </a:ext>
            </a:extLst>
          </p:cNvPr>
          <p:cNvSpPr>
            <a:spLocks noGrp="1"/>
          </p:cNvSpPr>
          <p:nvPr>
            <p:ph type="body" sz="quarter" idx="12"/>
          </p:nvPr>
        </p:nvSpPr>
        <p:spPr>
          <a:xfrm>
            <a:off x="418643" y="1456896"/>
            <a:ext cx="5578932" cy="3570208"/>
          </a:xfrm>
        </p:spPr>
        <p:txBody>
          <a:bodyPr/>
          <a:lstStyle/>
          <a:p>
            <a:r>
              <a:rPr lang="en-US" b="1" i="0" dirty="0">
                <a:solidFill>
                  <a:srgbClr val="171717"/>
                </a:solidFill>
                <a:effectLst/>
                <a:latin typeface="Segoe UI" panose="020B0502040204020203" pitchFamily="34" charset="0"/>
              </a:rPr>
              <a:t>Imperative</a:t>
            </a:r>
            <a:endParaRPr lang="en-US" dirty="0"/>
          </a:p>
          <a:p>
            <a:pPr algn="l"/>
            <a:r>
              <a:rPr lang="en-US" b="0" i="0" dirty="0">
                <a:solidFill>
                  <a:srgbClr val="171717"/>
                </a:solidFill>
                <a:effectLst/>
                <a:latin typeface="Segoe UI" panose="020B0502040204020203" pitchFamily="34" charset="0"/>
              </a:rPr>
              <a:t>Function Create Sandwich</a:t>
            </a:r>
          </a:p>
          <a:p>
            <a:pPr algn="l"/>
            <a:r>
              <a:rPr lang="en-US" b="0" i="0" dirty="0">
                <a:solidFill>
                  <a:srgbClr val="171717"/>
                </a:solidFill>
                <a:effectLst/>
                <a:latin typeface="Segoe UI" panose="020B0502040204020203" pitchFamily="34" charset="0"/>
              </a:rPr>
              <a:t>{ Go to kitchen;</a:t>
            </a:r>
          </a:p>
          <a:p>
            <a:pPr algn="l"/>
            <a:r>
              <a:rPr lang="en-US" b="0" i="0" dirty="0">
                <a:solidFill>
                  <a:srgbClr val="171717"/>
                </a:solidFill>
                <a:effectLst/>
                <a:latin typeface="Segoe UI" panose="020B0502040204020203" pitchFamily="34" charset="0"/>
              </a:rPr>
              <a:t>Get ingredients;</a:t>
            </a:r>
          </a:p>
          <a:p>
            <a:pPr algn="l"/>
            <a:r>
              <a:rPr lang="en-US" b="0" i="0" dirty="0">
                <a:solidFill>
                  <a:srgbClr val="171717"/>
                </a:solidFill>
                <a:effectLst/>
                <a:latin typeface="Segoe UI" panose="020B0502040204020203" pitchFamily="34" charset="0"/>
              </a:rPr>
              <a:t>Remove tomato;</a:t>
            </a:r>
          </a:p>
          <a:p>
            <a:pPr algn="l"/>
            <a:r>
              <a:rPr lang="en-US" b="0" i="0" dirty="0">
                <a:solidFill>
                  <a:srgbClr val="171717"/>
                </a:solidFill>
                <a:effectLst/>
                <a:latin typeface="Segoe UI" panose="020B0502040204020203" pitchFamily="34" charset="0"/>
              </a:rPr>
              <a:t>Assemble sandwich;}</a:t>
            </a:r>
          </a:p>
          <a:p>
            <a:pPr algn="l"/>
            <a:r>
              <a:rPr lang="en-US" b="0" i="0" dirty="0">
                <a:solidFill>
                  <a:srgbClr val="171717"/>
                </a:solidFill>
                <a:effectLst/>
                <a:latin typeface="Segoe UI" panose="020B0502040204020203" pitchFamily="34" charset="0"/>
              </a:rPr>
              <a:t>Function Send Sandwich</a:t>
            </a:r>
          </a:p>
          <a:p>
            <a:pPr algn="l"/>
            <a:r>
              <a:rPr lang="en-US" b="0" i="0" dirty="0">
                <a:solidFill>
                  <a:srgbClr val="171717"/>
                </a:solidFill>
                <a:effectLst/>
                <a:latin typeface="Segoe UI" panose="020B0502040204020203" pitchFamily="34" charset="0"/>
              </a:rPr>
              <a:t>{ Destination Mouth;}</a:t>
            </a:r>
          </a:p>
          <a:p>
            <a:endParaRPr lang="en-US" dirty="0"/>
          </a:p>
        </p:txBody>
      </p:sp>
      <p:sp>
        <p:nvSpPr>
          <p:cNvPr id="5" name="Text Placeholder 4">
            <a:extLst>
              <a:ext uri="{FF2B5EF4-FFF2-40B4-BE49-F238E27FC236}">
                <a16:creationId xmlns:a16="http://schemas.microsoft.com/office/drawing/2014/main" id="{668F605A-C0AD-42E3-A566-E929CD3BF9BE}"/>
              </a:ext>
            </a:extLst>
          </p:cNvPr>
          <p:cNvSpPr>
            <a:spLocks noGrp="1"/>
          </p:cNvSpPr>
          <p:nvPr>
            <p:ph type="body" sz="quarter" idx="13"/>
          </p:nvPr>
        </p:nvSpPr>
        <p:spPr>
          <a:xfrm>
            <a:off x="6229350" y="1456896"/>
            <a:ext cx="5543550" cy="1646605"/>
          </a:xfrm>
        </p:spPr>
        <p:txBody>
          <a:bodyPr/>
          <a:lstStyle/>
          <a:p>
            <a:pPr algn="l"/>
            <a:r>
              <a:rPr lang="en-US" b="1" i="0" dirty="0">
                <a:solidFill>
                  <a:srgbClr val="171717"/>
                </a:solidFill>
                <a:effectLst/>
                <a:latin typeface="Segoe UI" panose="020B0502040204020203" pitchFamily="34" charset="0"/>
              </a:rPr>
              <a:t>Declarative</a:t>
            </a:r>
          </a:p>
          <a:p>
            <a:pPr algn="l"/>
            <a:r>
              <a:rPr lang="en-US" b="0" i="0" dirty="0" err="1">
                <a:solidFill>
                  <a:srgbClr val="171717"/>
                </a:solidFill>
                <a:effectLst/>
                <a:latin typeface="Segoe UI" panose="020B0502040204020203" pitchFamily="34" charset="0"/>
              </a:rPr>
              <a:t>GetSandwich</a:t>
            </a:r>
            <a:r>
              <a:rPr lang="en-US" b="0" i="0" dirty="0">
                <a:solidFill>
                  <a:srgbClr val="171717"/>
                </a:solidFill>
                <a:effectLst/>
                <a:latin typeface="Segoe UI" panose="020B0502040204020203" pitchFamily="34" charset="0"/>
              </a:rPr>
              <a:t>(Kitchen, Mouth)</a:t>
            </a:r>
          </a:p>
          <a:p>
            <a:pPr algn="l"/>
            <a:r>
              <a:rPr lang="en-US" b="0" i="0" dirty="0" err="1">
                <a:solidFill>
                  <a:srgbClr val="171717"/>
                </a:solidFill>
                <a:effectLst/>
                <a:latin typeface="Segoe UI" panose="020B0502040204020203" pitchFamily="34" charset="0"/>
              </a:rPr>
              <a:t>GetSandwich</a:t>
            </a:r>
            <a:r>
              <a:rPr lang="en-US" b="0" i="0" dirty="0">
                <a:solidFill>
                  <a:srgbClr val="171717"/>
                </a:solidFill>
                <a:effectLst/>
                <a:latin typeface="Segoe UI" panose="020B0502040204020203" pitchFamily="34" charset="0"/>
              </a:rPr>
              <a:t>(Kitchen, Mouth, {Tomato: false})</a:t>
            </a:r>
          </a:p>
          <a:p>
            <a:endParaRPr 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Changing the number of records returned when delegation isn't available</a:t>
            </a:r>
          </a:p>
        </p:txBody>
      </p:sp>
      <p:sp>
        <p:nvSpPr>
          <p:cNvPr id="3" name="Subtitle"/>
          <p:cNvSpPr>
            <a:spLocks noGrp="1"/>
          </p:cNvSpPr>
          <p:nvPr>
            <p:ph sz="quarter" idx="10"/>
          </p:nvPr>
        </p:nvSpPr>
        <p:spPr>
          <a:xfrm>
            <a:off x="584200" y="193548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a formula cannot delegate to the data source, for any reason, then by default Power Apps retrieves the first 500 records from that data source and the processes the formula locally.</a:t>
            </a:r>
          </a:p>
        </p:txBody>
      </p:sp>
      <p:pic>
        <p:nvPicPr>
          <p:cNvPr id="4" name="New picture" descr="App Settings"/>
          <p:cNvPicPr/>
          <p:nvPr/>
        </p:nvPicPr>
        <p:blipFill>
          <a:blip r:embed="rId3"/>
          <a:stretch>
            <a:fillRect/>
          </a:stretch>
        </p:blipFill>
        <p:spPr>
          <a:xfrm>
            <a:off x="2611806" y="3596640"/>
            <a:ext cx="6968389" cy="288036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Non-delegable functions</a:t>
            </a:r>
          </a:p>
        </p:txBody>
      </p:sp>
      <p:sp>
        <p:nvSpPr>
          <p:cNvPr id="3" name="Subtitle"/>
          <p:cNvSpPr>
            <a:spLocks noGrp="1"/>
          </p:cNvSpPr>
          <p:nvPr>
            <p:ph sz="quarter" idx="10"/>
          </p:nvPr>
        </p:nvSpPr>
        <p:spPr>
          <a:xfrm>
            <a:off x="584200" y="1435100"/>
            <a:ext cx="11018838" cy="424513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the previous unit, you learned about the functions that are delegable and how they relate to the various data sources.</a:t>
            </a:r>
          </a:p>
          <a:p>
            <a:pPr marL="342900" lvl="1" indent="-342900">
              <a:spcBef>
                <a:spcPct val="43750"/>
              </a:spcBef>
              <a:spcAft>
                <a:spcPct val="43750"/>
              </a:spcAft>
              <a:buFont typeface="Arial" panose="020B0604020202020204" pitchFamily="34" charset="0"/>
              <a:buChar char="•"/>
            </a:pPr>
            <a:r>
              <a:rPr dirty="0"/>
              <a:t>First, </a:t>
            </a:r>
            <a:r>
              <a:rPr dirty="0" err="1"/>
              <a:t>FirstN</a:t>
            </a:r>
            <a:r>
              <a:rPr dirty="0"/>
              <a:t>, Last, </a:t>
            </a:r>
            <a:r>
              <a:rPr dirty="0" err="1"/>
              <a:t>LastN</a:t>
            </a:r>
            <a:endParaRPr dirty="0"/>
          </a:p>
          <a:p>
            <a:pPr marL="342900" lvl="1" indent="-342900">
              <a:spcBef>
                <a:spcPct val="43750"/>
              </a:spcBef>
              <a:spcAft>
                <a:spcPct val="43750"/>
              </a:spcAft>
              <a:buFont typeface="Arial" panose="020B0604020202020204" pitchFamily="34" charset="0"/>
              <a:buChar char="•"/>
            </a:pPr>
            <a:r>
              <a:rPr dirty="0"/>
              <a:t>Choices</a:t>
            </a:r>
          </a:p>
          <a:p>
            <a:pPr marL="342900" lvl="1" indent="-342900">
              <a:spcBef>
                <a:spcPct val="43750"/>
              </a:spcBef>
              <a:spcAft>
                <a:spcPct val="43750"/>
              </a:spcAft>
              <a:buFont typeface="Arial" panose="020B0604020202020204" pitchFamily="34" charset="0"/>
              <a:buChar char="•"/>
            </a:pPr>
            <a:r>
              <a:rPr dirty="0" err="1"/>
              <a:t>Concat</a:t>
            </a:r>
            <a:endParaRPr dirty="0"/>
          </a:p>
          <a:p>
            <a:pPr marL="342900" lvl="1" indent="-342900">
              <a:spcBef>
                <a:spcPct val="43750"/>
              </a:spcBef>
              <a:spcAft>
                <a:spcPct val="43750"/>
              </a:spcAft>
              <a:buFont typeface="Arial" panose="020B0604020202020204" pitchFamily="34" charset="0"/>
              <a:buChar char="•"/>
            </a:pPr>
            <a:r>
              <a:rPr dirty="0"/>
              <a:t>Collect, </a:t>
            </a:r>
            <a:r>
              <a:rPr dirty="0" err="1"/>
              <a:t>ClearCollect</a:t>
            </a:r>
            <a:endParaRPr dirty="0"/>
          </a:p>
          <a:p>
            <a:pPr marL="342900" lvl="1" indent="-342900">
              <a:spcBef>
                <a:spcPct val="43750"/>
              </a:spcBef>
              <a:spcAft>
                <a:spcPct val="43750"/>
              </a:spcAft>
              <a:buFont typeface="Arial" panose="020B0604020202020204" pitchFamily="34" charset="0"/>
              <a:buChar char="•"/>
            </a:pPr>
            <a:r>
              <a:rPr dirty="0" err="1"/>
              <a:t>CountIf</a:t>
            </a:r>
            <a:r>
              <a:rPr dirty="0"/>
              <a:t>, </a:t>
            </a:r>
            <a:r>
              <a:rPr dirty="0" err="1"/>
              <a:t>RemoveIf</a:t>
            </a:r>
            <a:r>
              <a:rPr dirty="0"/>
              <a:t>, </a:t>
            </a:r>
            <a:r>
              <a:rPr dirty="0" err="1"/>
              <a:t>UpdateIf</a:t>
            </a:r>
            <a:endParaRPr dirty="0"/>
          </a:p>
          <a:p>
            <a:pPr marL="342900" lvl="1" indent="-342900">
              <a:spcBef>
                <a:spcPct val="43750"/>
              </a:spcBef>
              <a:spcAft>
                <a:spcPct val="43750"/>
              </a:spcAft>
              <a:buFont typeface="Arial" panose="020B0604020202020204" pitchFamily="34" charset="0"/>
              <a:buChar char="•"/>
            </a:pPr>
            <a:r>
              <a:rPr dirty="0" err="1"/>
              <a:t>GroupBy</a:t>
            </a:r>
            <a:r>
              <a:rPr dirty="0"/>
              <a:t>, Ungroup</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Partially supported delegable functions</a:t>
            </a:r>
          </a:p>
        </p:txBody>
      </p:sp>
      <p:sp>
        <p:nvSpPr>
          <p:cNvPr id="3" name="Subtitle"/>
          <p:cNvSpPr>
            <a:spLocks noGrp="1"/>
          </p:cNvSpPr>
          <p:nvPr>
            <p:ph sz="quarter" idx="10"/>
          </p:nvPr>
        </p:nvSpPr>
        <p:spPr>
          <a:xfrm>
            <a:off x="584200" y="1435100"/>
            <a:ext cx="11018838" cy="272581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 Table shaping functions below are considered to be partially delegable.</a:t>
            </a:r>
          </a:p>
          <a:p>
            <a:pPr marL="342900" lvl="1" indent="-342900">
              <a:spcBef>
                <a:spcPct val="43750"/>
              </a:spcBef>
              <a:spcAft>
                <a:spcPct val="43750"/>
              </a:spcAft>
              <a:buFont typeface="Arial" panose="020B0604020202020204" pitchFamily="34" charset="0"/>
              <a:buChar char="•"/>
            </a:pPr>
            <a:r>
              <a:rPr dirty="0" err="1"/>
              <a:t>AddColumns</a:t>
            </a:r>
            <a:endParaRPr dirty="0"/>
          </a:p>
          <a:p>
            <a:pPr marL="342900" lvl="1" indent="-342900">
              <a:spcBef>
                <a:spcPct val="43750"/>
              </a:spcBef>
              <a:spcAft>
                <a:spcPct val="43750"/>
              </a:spcAft>
              <a:buFont typeface="Arial" panose="020B0604020202020204" pitchFamily="34" charset="0"/>
              <a:buChar char="•"/>
            </a:pPr>
            <a:r>
              <a:rPr dirty="0" err="1"/>
              <a:t>DropColumns</a:t>
            </a:r>
            <a:endParaRPr dirty="0"/>
          </a:p>
          <a:p>
            <a:pPr marL="342900" lvl="1" indent="-342900">
              <a:spcBef>
                <a:spcPct val="43750"/>
              </a:spcBef>
              <a:spcAft>
                <a:spcPct val="43750"/>
              </a:spcAft>
              <a:buFont typeface="Arial" panose="020B0604020202020204" pitchFamily="34" charset="0"/>
              <a:buChar char="•"/>
            </a:pPr>
            <a:r>
              <a:rPr dirty="0" err="1"/>
              <a:t>ShowColumns</a:t>
            </a:r>
            <a:endParaRPr dirty="0"/>
          </a:p>
          <a:p>
            <a:pPr marL="342900" lvl="1" indent="-342900">
              <a:spcBef>
                <a:spcPct val="43750"/>
              </a:spcBef>
              <a:spcAft>
                <a:spcPct val="43750"/>
              </a:spcAft>
              <a:buFont typeface="Arial" panose="020B0604020202020204" pitchFamily="34" charset="0"/>
              <a:buChar char="•"/>
            </a:pPr>
            <a:r>
              <a:rPr dirty="0" err="1"/>
              <a:t>RenameColumns</a:t>
            </a:r>
            <a:endParaRPr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2864672"/>
            <a:ext cx="9189910" cy="1107996"/>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Connecting to other data in a Power Apps canvas app</a:t>
            </a:r>
          </a:p>
        </p:txBody>
      </p:sp>
      <p:pic>
        <p:nvPicPr>
          <p:cNvPr id="6" name="Picture Placeholder 5" descr="Lock">
            <a:extLst>
              <a:ext uri="{FF2B5EF4-FFF2-40B4-BE49-F238E27FC236}">
                <a16:creationId xmlns:a16="http://schemas.microsoft.com/office/drawing/2014/main" id="{536C37C1-B1FE-492B-9DD6-DA9FBAE6D05C}"/>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a:xfrm>
            <a:off x="10102762" y="2693731"/>
            <a:ext cx="1281254" cy="1281436"/>
          </a:xfrm>
        </p:spPr>
      </p:pic>
    </p:spTree>
    <p:extLst>
      <p:ext uri="{BB962C8B-B14F-4D97-AF65-F5344CB8AC3E}">
        <p14:creationId xmlns:p14="http://schemas.microsoft.com/office/powerpoint/2010/main" val="17405923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Work with action-based data sources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Action-based data sources differ from the more popular tabular data sources in that you use functions to interact with the data source instead of just reading and writing data.</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Add the Office 365 Users data source</a:t>
            </a:r>
          </a:p>
        </p:txBody>
      </p:sp>
      <p:sp>
        <p:nvSpPr>
          <p:cNvPr id="3" name="Subtitle"/>
          <p:cNvSpPr>
            <a:spLocks noGrp="1"/>
          </p:cNvSpPr>
          <p:nvPr>
            <p:ph sz="quarter" idx="10"/>
          </p:nvPr>
        </p:nvSpPr>
        <p:spPr>
          <a:xfrm>
            <a:off x="584200" y="1435100"/>
            <a:ext cx="11018838" cy="473049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this example, you will add the Office 365 Users data source, an action-based data source, to an app.</a:t>
            </a:r>
          </a:p>
          <a:p>
            <a:pPr lvl="1" indent="-285750">
              <a:spcBef>
                <a:spcPct val="43750"/>
              </a:spcBef>
              <a:spcAft>
                <a:spcPct val="43750"/>
              </a:spcAft>
              <a:buChar char="§"/>
            </a:pPr>
            <a:r>
              <a:t>In the Power Apps Studio, select </a:t>
            </a:r>
            <a:r>
              <a:rPr b="1"/>
              <a:t>View</a:t>
            </a:r>
            <a:r>
              <a:t> from the top menu bar.</a:t>
            </a:r>
          </a:p>
          <a:p>
            <a:pPr lvl="1" indent="-285750">
              <a:spcBef>
                <a:spcPct val="43750"/>
              </a:spcBef>
              <a:spcAft>
                <a:spcPct val="43750"/>
              </a:spcAft>
              <a:buChar char="§"/>
            </a:pPr>
            <a:r>
              <a:t>On the menu bar, select </a:t>
            </a:r>
            <a:r>
              <a:rPr b="1"/>
              <a:t>Data sources</a:t>
            </a:r>
            <a:r>
              <a:t>.</a:t>
            </a:r>
          </a:p>
          <a:p>
            <a:pPr lvl="1" indent="-285750">
              <a:spcBef>
                <a:spcPct val="43750"/>
              </a:spcBef>
              <a:spcAft>
                <a:spcPct val="43750"/>
              </a:spcAft>
              <a:buChar char="§"/>
            </a:pPr>
            <a:r>
              <a:t>From the pop-out list, select </a:t>
            </a:r>
            <a:r>
              <a:rPr b="1"/>
              <a:t>Add data source</a:t>
            </a:r>
            <a:r>
              <a:t>.</a:t>
            </a:r>
          </a:p>
          <a:p>
            <a:pPr lvl="1" indent="-285750">
              <a:spcBef>
                <a:spcPct val="43750"/>
              </a:spcBef>
              <a:spcAft>
                <a:spcPct val="43750"/>
              </a:spcAft>
              <a:buChar char="§"/>
            </a:pPr>
            <a:r>
              <a:t>Select </a:t>
            </a:r>
            <a:r>
              <a:rPr b="1"/>
              <a:t>New connection</a:t>
            </a:r>
            <a:r>
              <a:t> in the pop-out list.</a:t>
            </a:r>
          </a:p>
          <a:p>
            <a:pPr lvl="1" indent="-285750">
              <a:spcBef>
                <a:spcPct val="43750"/>
              </a:spcBef>
              <a:spcAft>
                <a:spcPct val="43750"/>
              </a:spcAft>
              <a:buChar char="§"/>
            </a:pPr>
            <a:r>
              <a:t>In the search box, type "Office 365".</a:t>
            </a:r>
          </a:p>
          <a:p>
            <a:pPr lvl="1" indent="-285750">
              <a:spcBef>
                <a:spcPct val="43750"/>
              </a:spcBef>
              <a:spcAft>
                <a:spcPct val="43750"/>
              </a:spcAft>
              <a:buChar char="§"/>
            </a:pPr>
            <a:r>
              <a:t>The list of options will filter, select </a:t>
            </a:r>
            <a:r>
              <a:rPr b="1"/>
              <a:t>Office 365 Users</a:t>
            </a:r>
            <a:r>
              <a:t>.</a:t>
            </a:r>
          </a:p>
          <a:p>
            <a:pPr lvl="1" indent="-285750">
              <a:spcBef>
                <a:spcPct val="43750"/>
              </a:spcBef>
              <a:spcAft>
                <a:spcPct val="43750"/>
              </a:spcAft>
              <a:buChar char="§"/>
            </a:pPr>
            <a:r>
              <a:t>In the pop-out list, you will see an overview of the data source, select </a:t>
            </a:r>
            <a:r>
              <a:rPr b="1"/>
              <a:t>Connect</a:t>
            </a:r>
            <a:r>
              <a:t>.</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Display a list of users in a gallery</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Now that you have the data source added to your app, you can display a list of the Office 365 users in a gallery.</a:t>
            </a:r>
          </a:p>
        </p:txBody>
      </p:sp>
      <p:pic>
        <p:nvPicPr>
          <p:cNvPr id="4" name="New picture" descr="Flow Items"/>
          <p:cNvPicPr/>
          <p:nvPr/>
        </p:nvPicPr>
        <p:blipFill>
          <a:blip r:embed="rId3"/>
          <a:stretch>
            <a:fillRect/>
          </a:stretch>
        </p:blipFill>
        <p:spPr>
          <a:xfrm>
            <a:off x="584200" y="2590800"/>
            <a:ext cx="8585200" cy="838200"/>
          </a:xfrm>
          <a:prstGeom prst="rect">
            <a:avLst/>
          </a:prstGeom>
        </p:spPr>
      </p:pic>
      <p:sp>
        <p:nvSpPr>
          <p:cNvPr id="6" name="TextBox 5">
            <a:extLst>
              <a:ext uri="{FF2B5EF4-FFF2-40B4-BE49-F238E27FC236}">
                <a16:creationId xmlns:a16="http://schemas.microsoft.com/office/drawing/2014/main" id="{F7E1BA03-CE1C-4E1E-B2EA-8518F53590E7}"/>
              </a:ext>
            </a:extLst>
          </p:cNvPr>
          <p:cNvSpPr txBox="1"/>
          <p:nvPr/>
        </p:nvSpPr>
        <p:spPr>
          <a:xfrm>
            <a:off x="584200" y="3731260"/>
            <a:ext cx="6761746" cy="3639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t>Office365Users.SearchUser()</a:t>
            </a:r>
          </a:p>
        </p:txBody>
      </p:sp>
      <p:pic>
        <p:nvPicPr>
          <p:cNvPr id="2050" name="Picture 2" descr="Flow settings">
            <a:extLst>
              <a:ext uri="{FF2B5EF4-FFF2-40B4-BE49-F238E27FC236}">
                <a16:creationId xmlns:a16="http://schemas.microsoft.com/office/drawing/2014/main" id="{B806DBA0-00D2-4E66-8919-6449F1D3A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4397466"/>
            <a:ext cx="380047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314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Find the email address of the logged in user's manager</a:t>
            </a:r>
          </a:p>
        </p:txBody>
      </p:sp>
      <p:sp>
        <p:nvSpPr>
          <p:cNvPr id="3" name="Subtitle"/>
          <p:cNvSpPr>
            <a:spLocks noGrp="1"/>
          </p:cNvSpPr>
          <p:nvPr>
            <p:ph sz="quarter" idx="10"/>
          </p:nvPr>
        </p:nvSpPr>
        <p:spPr>
          <a:xfrm>
            <a:off x="584200" y="193548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Another common use of the Office 365 data source is to query the user's manager.</a:t>
            </a:r>
          </a:p>
        </p:txBody>
      </p:sp>
      <p:graphicFrame>
        <p:nvGraphicFramePr>
          <p:cNvPr id="4" name="New Table"/>
          <p:cNvGraphicFramePr>
            <a:graphicFrameLocks noGrp="1"/>
          </p:cNvGraphicFramePr>
          <p:nvPr/>
        </p:nvGraphicFramePr>
        <p:xfrm>
          <a:off x="609600" y="3863340"/>
          <a:ext cx="10972800" cy="192024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1587500">
                  <a:extLst>
                    <a:ext uri="{9D8B030D-6E8A-4147-A177-3AD203B41FA5}">
                      <a16:colId xmlns:a16="http://schemas.microsoft.com/office/drawing/2014/main" val="20001"/>
                    </a:ext>
                  </a:extLst>
                </a:gridCol>
                <a:gridCol w="7797800">
                  <a:extLst>
                    <a:ext uri="{9D8B030D-6E8A-4147-A177-3AD203B41FA5}">
                      <a16:colId xmlns:a16="http://schemas.microsoft.com/office/drawing/2014/main" val="20002"/>
                    </a:ext>
                  </a:extLst>
                </a:gridCol>
              </a:tblGrid>
              <a:tr h="0">
                <a:tc>
                  <a:txBody>
                    <a:bodyPr/>
                    <a:lstStyle/>
                    <a:p>
                      <a:pPr algn="l"/>
                      <a:r>
                        <a:rPr sz="1800">
                          <a:solidFill>
                            <a:srgbClr val="FFFFFF"/>
                          </a:solidFill>
                        </a:rPr>
                        <a:t>Formula argument</a:t>
                      </a:r>
                    </a:p>
                  </a:txBody>
                  <a:tcPr/>
                </a:tc>
                <a:tc>
                  <a:txBody>
                    <a:bodyPr/>
                    <a:lstStyle/>
                    <a:p>
                      <a:pPr algn="l"/>
                      <a:r>
                        <a:rPr sz="1800">
                          <a:solidFill>
                            <a:srgbClr val="FFFFFF"/>
                          </a:solidFill>
                        </a:rPr>
                        <a:t>Formula input</a:t>
                      </a:r>
                    </a:p>
                  </a:txBody>
                  <a:tcPr/>
                </a:tc>
                <a:tc>
                  <a:txBody>
                    <a:bodyPr/>
                    <a:lstStyle/>
                    <a:p>
                      <a:pPr algn="l"/>
                      <a:r>
                        <a:rPr sz="1800">
                          <a:solidFill>
                            <a:srgbClr val="FFFFFF"/>
                          </a:solidFill>
                        </a:rPr>
                        <a:t>Notes</a:t>
                      </a:r>
                    </a:p>
                  </a:txBody>
                  <a:tcPr/>
                </a:tc>
                <a:extLst>
                  <a:ext uri="{0D108BD9-81ED-4DB2-BD59-A6C34878D82A}">
                    <a16:rowId xmlns:a16="http://schemas.microsoft.com/office/drawing/2014/main" val="10000"/>
                  </a:ext>
                </a:extLst>
              </a:tr>
              <a:tr h="0">
                <a:tc>
                  <a:txBody>
                    <a:bodyPr/>
                    <a:lstStyle/>
                    <a:p>
                      <a:pPr algn="l"/>
                      <a:r>
                        <a:rPr sz="1800">
                          <a:solidFill>
                            <a:srgbClr val="000000"/>
                          </a:solidFill>
                        </a:rPr>
                        <a:t>id</a:t>
                      </a:r>
                    </a:p>
                  </a:txBody>
                  <a:tcPr/>
                </a:tc>
                <a:tc>
                  <a:txBody>
                    <a:bodyPr/>
                    <a:lstStyle/>
                    <a:p>
                      <a:pPr algn="l"/>
                      <a:r>
                        <a:rPr sz="1800">
                          <a:solidFill>
                            <a:srgbClr val="000000"/>
                          </a:solidFill>
                        </a:rPr>
                        <a:t>User().Email</a:t>
                      </a:r>
                    </a:p>
                  </a:txBody>
                  <a:tcPr/>
                </a:tc>
                <a:tc>
                  <a:txBody>
                    <a:bodyPr/>
                    <a:lstStyle/>
                    <a:p>
                      <a:pPr algn="l"/>
                      <a:r>
                        <a:rPr sz="1800">
                          <a:solidFill>
                            <a:srgbClr val="000000"/>
                          </a:solidFill>
                        </a:rPr>
                        <a:t>User() is a built-in function that returns information about the current logged in user including FullName, Email, and Image.</a:t>
                      </a:r>
                    </a:p>
                  </a:txBody>
                  <a:tcPr/>
                </a:tc>
                <a:extLst>
                  <a:ext uri="{0D108BD9-81ED-4DB2-BD59-A6C34878D82A}">
                    <a16:rowId xmlns:a16="http://schemas.microsoft.com/office/drawing/2014/main" val="10001"/>
                  </a:ext>
                </a:extLst>
              </a:tr>
              <a:tr h="0">
                <a:tc>
                  <a:txBody>
                    <a:bodyPr/>
                    <a:lstStyle/>
                    <a:p>
                      <a:pPr algn="l"/>
                      <a:r>
                        <a:rPr sz="1800">
                          <a:solidFill>
                            <a:srgbClr val="000000"/>
                          </a:solidFill>
                        </a:rPr>
                        <a:t>.property</a:t>
                      </a:r>
                    </a:p>
                  </a:txBody>
                  <a:tcPr/>
                </a:tc>
                <a:tc>
                  <a:txBody>
                    <a:bodyPr/>
                    <a:lstStyle/>
                    <a:p>
                      <a:pPr algn="l"/>
                      <a:r>
                        <a:rPr sz="1800">
                          <a:solidFill>
                            <a:srgbClr val="000000"/>
                          </a:solidFill>
                        </a:rPr>
                        <a:t>.mail</a:t>
                      </a:r>
                    </a:p>
                  </a:txBody>
                  <a:tcPr/>
                </a:tc>
                <a:tc>
                  <a:txBody>
                    <a:bodyPr/>
                    <a:lstStyle/>
                    <a:p>
                      <a:pPr algn="l"/>
                      <a:r>
                        <a:rPr sz="1800">
                          <a:solidFill>
                            <a:srgbClr val="000000"/>
                          </a:solidFill>
                        </a:rPr>
                        <a:t>The function returns the whole user record for the manager. To display only the email address in a Label, use the dot (.) notation.</a:t>
                      </a:r>
                    </a:p>
                  </a:txBody>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BE4A8858-380D-41D3-997C-6D22B1C4215F}"/>
              </a:ext>
            </a:extLst>
          </p:cNvPr>
          <p:cNvSpPr txBox="1"/>
          <p:nvPr/>
        </p:nvSpPr>
        <p:spPr>
          <a:xfrm>
            <a:off x="609600" y="3065054"/>
            <a:ext cx="6761746" cy="3639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t>Office365Users.ManagerV2(User().Email).mail</a:t>
            </a:r>
          </a:p>
        </p:txBody>
      </p:sp>
    </p:spTree>
    <p:extLst>
      <p:ext uri="{BB962C8B-B14F-4D97-AF65-F5344CB8AC3E}">
        <p14:creationId xmlns:p14="http://schemas.microsoft.com/office/powerpoint/2010/main" val="15559547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Update the logged in user's profile info</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Another way you might use an action-based connector is to update data.</a:t>
            </a:r>
          </a:p>
        </p:txBody>
      </p:sp>
      <p:graphicFrame>
        <p:nvGraphicFramePr>
          <p:cNvPr id="4" name="New Table"/>
          <p:cNvGraphicFramePr>
            <a:graphicFrameLocks noGrp="1"/>
          </p:cNvGraphicFramePr>
          <p:nvPr>
            <p:extLst>
              <p:ext uri="{D42A27DB-BD31-4B8C-83A1-F6EECF244321}">
                <p14:modId xmlns:p14="http://schemas.microsoft.com/office/powerpoint/2010/main" val="1416125724"/>
              </p:ext>
            </p:extLst>
          </p:nvPr>
        </p:nvGraphicFramePr>
        <p:xfrm>
          <a:off x="584200" y="3504642"/>
          <a:ext cx="10972800" cy="155448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4914900">
                  <a:extLst>
                    <a:ext uri="{9D8B030D-6E8A-4147-A177-3AD203B41FA5}">
                      <a16:colId xmlns:a16="http://schemas.microsoft.com/office/drawing/2014/main" val="20001"/>
                    </a:ext>
                  </a:extLst>
                </a:gridCol>
                <a:gridCol w="4470400">
                  <a:extLst>
                    <a:ext uri="{9D8B030D-6E8A-4147-A177-3AD203B41FA5}">
                      <a16:colId xmlns:a16="http://schemas.microsoft.com/office/drawing/2014/main" val="20002"/>
                    </a:ext>
                  </a:extLst>
                </a:gridCol>
              </a:tblGrid>
              <a:tr h="0">
                <a:tc>
                  <a:txBody>
                    <a:bodyPr/>
                    <a:lstStyle/>
                    <a:p>
                      <a:pPr algn="l"/>
                      <a:r>
                        <a:rPr sz="1800">
                          <a:solidFill>
                            <a:srgbClr val="FFFFFF"/>
                          </a:solidFill>
                        </a:rPr>
                        <a:t>Formula argument</a:t>
                      </a:r>
                    </a:p>
                  </a:txBody>
                  <a:tcPr/>
                </a:tc>
                <a:tc>
                  <a:txBody>
                    <a:bodyPr/>
                    <a:lstStyle/>
                    <a:p>
                      <a:pPr algn="l"/>
                      <a:r>
                        <a:rPr sz="1800">
                          <a:solidFill>
                            <a:srgbClr val="FFFFFF"/>
                          </a:solidFill>
                        </a:rPr>
                        <a:t>Formula input</a:t>
                      </a:r>
                    </a:p>
                  </a:txBody>
                  <a:tcPr/>
                </a:tc>
                <a:tc>
                  <a:txBody>
                    <a:bodyPr/>
                    <a:lstStyle/>
                    <a:p>
                      <a:pPr algn="l"/>
                      <a:r>
                        <a:rPr sz="1800">
                          <a:solidFill>
                            <a:srgbClr val="FFFFFF"/>
                          </a:solidFill>
                        </a:rPr>
                        <a:t>Notes</a:t>
                      </a:r>
                    </a:p>
                  </a:txBody>
                  <a:tcPr/>
                </a:tc>
                <a:extLst>
                  <a:ext uri="{0D108BD9-81ED-4DB2-BD59-A6C34878D82A}">
                    <a16:rowId xmlns:a16="http://schemas.microsoft.com/office/drawing/2014/main" val="10000"/>
                  </a:ext>
                </a:extLst>
              </a:tr>
              <a:tr h="0">
                <a:tc>
                  <a:txBody>
                    <a:bodyPr/>
                    <a:lstStyle/>
                    <a:p>
                      <a:pPr algn="l"/>
                      <a:r>
                        <a:rPr sz="1800">
                          <a:solidFill>
                            <a:srgbClr val="000000"/>
                          </a:solidFill>
                        </a:rPr>
                        <a:t>Optional</a:t>
                      </a:r>
                    </a:p>
                  </a:txBody>
                  <a:tcPr/>
                </a:tc>
                <a:tc>
                  <a:txBody>
                    <a:bodyPr/>
                    <a:lstStyle/>
                    <a:p>
                      <a:pPr algn="l"/>
                      <a:r>
                        <a:rPr sz="1800">
                          <a:solidFill>
                            <a:srgbClr val="000000"/>
                          </a:solidFill>
                        </a:rPr>
                        <a:t>{aboutMe: " Project manager with 5 years of technical project management experience."}</a:t>
                      </a:r>
                    </a:p>
                  </a:txBody>
                  <a:tcPr/>
                </a:tc>
                <a:tc>
                  <a:txBody>
                    <a:bodyPr/>
                    <a:lstStyle/>
                    <a:p>
                      <a:pPr algn="l"/>
                      <a:r>
                        <a:rPr sz="1800" dirty="0">
                          <a:solidFill>
                            <a:srgbClr val="000000"/>
                          </a:solidFill>
                        </a:rPr>
                        <a:t>Additional optional parameters: birthday, interests, </a:t>
                      </a:r>
                      <a:r>
                        <a:rPr sz="1800" dirty="0" err="1">
                          <a:solidFill>
                            <a:srgbClr val="000000"/>
                          </a:solidFill>
                        </a:rPr>
                        <a:t>mySite</a:t>
                      </a:r>
                      <a:r>
                        <a:rPr sz="1800" dirty="0">
                          <a:solidFill>
                            <a:srgbClr val="000000"/>
                          </a:solidFill>
                        </a:rPr>
                        <a:t>, </a:t>
                      </a:r>
                      <a:r>
                        <a:rPr sz="1800" dirty="0" err="1">
                          <a:solidFill>
                            <a:srgbClr val="000000"/>
                          </a:solidFill>
                        </a:rPr>
                        <a:t>pastProjects</a:t>
                      </a:r>
                      <a:r>
                        <a:rPr sz="1800" dirty="0">
                          <a:solidFill>
                            <a:srgbClr val="000000"/>
                          </a:solidFill>
                        </a:rPr>
                        <a:t>, schools, skills</a:t>
                      </a:r>
                    </a:p>
                  </a:txBody>
                  <a:tcPr/>
                </a:tc>
                <a:extLst>
                  <a:ext uri="{0D108BD9-81ED-4DB2-BD59-A6C34878D82A}">
                    <a16:rowId xmlns:a16="http://schemas.microsoft.com/office/drawing/2014/main" val="10001"/>
                  </a:ext>
                </a:extLst>
              </a:tr>
            </a:tbl>
          </a:graphicData>
        </a:graphic>
      </p:graphicFrame>
      <p:sp>
        <p:nvSpPr>
          <p:cNvPr id="6" name="TextBox 5">
            <a:extLst>
              <a:ext uri="{FF2B5EF4-FFF2-40B4-BE49-F238E27FC236}">
                <a16:creationId xmlns:a16="http://schemas.microsoft.com/office/drawing/2014/main" id="{9E4C3E29-3CCF-4CC0-A51F-1560A26FD341}"/>
              </a:ext>
            </a:extLst>
          </p:cNvPr>
          <p:cNvSpPr txBox="1"/>
          <p:nvPr/>
        </p:nvSpPr>
        <p:spPr>
          <a:xfrm>
            <a:off x="609600" y="2717800"/>
            <a:ext cx="6761746" cy="6355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t>Office365Users.UpdateMyProfile({</a:t>
            </a:r>
            <a:r>
              <a:rPr lang="en-US" dirty="0" err="1"/>
              <a:t>aboutMe</a:t>
            </a:r>
            <a:r>
              <a:rPr lang="en-US" dirty="0"/>
              <a:t>: "Project manager with 5 years of technical project management experience."})</a:t>
            </a:r>
          </a:p>
        </p:txBody>
      </p:sp>
      <p:sp>
        <p:nvSpPr>
          <p:cNvPr id="8" name="TextBox 7">
            <a:extLst>
              <a:ext uri="{FF2B5EF4-FFF2-40B4-BE49-F238E27FC236}">
                <a16:creationId xmlns:a16="http://schemas.microsoft.com/office/drawing/2014/main" id="{2F195EE5-6315-43A6-B341-AF16B49C223E}"/>
              </a:ext>
            </a:extLst>
          </p:cNvPr>
          <p:cNvSpPr txBox="1"/>
          <p:nvPr/>
        </p:nvSpPr>
        <p:spPr>
          <a:xfrm>
            <a:off x="609600" y="5243158"/>
            <a:ext cx="6761746" cy="3639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t>Office365Users.UpdateMyProfile({</a:t>
            </a:r>
            <a:r>
              <a:rPr lang="en-US" dirty="0" err="1"/>
              <a:t>aboutMe</a:t>
            </a:r>
            <a:r>
              <a:rPr lang="en-US" dirty="0"/>
              <a:t>: TextInput1.Text})</a:t>
            </a:r>
          </a:p>
        </p:txBody>
      </p:sp>
    </p:spTree>
    <p:extLst>
      <p:ext uri="{BB962C8B-B14F-4D97-AF65-F5344CB8AC3E}">
        <p14:creationId xmlns:p14="http://schemas.microsoft.com/office/powerpoint/2010/main" val="56048910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F8E4BE-5F11-44A8-A93B-59C0D27937E3}"/>
              </a:ext>
            </a:extLst>
          </p:cNvPr>
          <p:cNvSpPr>
            <a:spLocks noGrp="1"/>
          </p:cNvSpPr>
          <p:nvPr>
            <p:ph type="title"/>
          </p:nvPr>
        </p:nvSpPr>
        <p:spPr/>
        <p:txBody>
          <a:bodyPr/>
          <a:lstStyle/>
          <a:p>
            <a:r>
              <a:rPr lang="en-US" dirty="0"/>
              <a:t>Power Automate is a companion to Power Apps</a:t>
            </a:r>
          </a:p>
        </p:txBody>
      </p:sp>
      <p:sp>
        <p:nvSpPr>
          <p:cNvPr id="5" name="Picture Placeholder 4">
            <a:extLst>
              <a:ext uri="{FF2B5EF4-FFF2-40B4-BE49-F238E27FC236}">
                <a16:creationId xmlns:a16="http://schemas.microsoft.com/office/drawing/2014/main" id="{23F32CAD-7E02-46BF-9711-6ABD950C6C89}"/>
              </a:ext>
            </a:extLst>
          </p:cNvPr>
          <p:cNvSpPr>
            <a:spLocks noGrp="1"/>
          </p:cNvSpPr>
          <p:nvPr>
            <p:ph type="pic" sz="quarter" idx="12"/>
          </p:nvPr>
        </p:nvSpPr>
        <p:spPr/>
      </p:sp>
    </p:spTree>
    <p:extLst>
      <p:ext uri="{BB962C8B-B14F-4D97-AF65-F5344CB8AC3E}">
        <p14:creationId xmlns:p14="http://schemas.microsoft.com/office/powerpoint/2010/main" val="318826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The three types of variables in Power Apps</a:t>
            </a:r>
          </a:p>
        </p:txBody>
      </p:sp>
      <p:sp>
        <p:nvSpPr>
          <p:cNvPr id="3" name="Subtitle"/>
          <p:cNvSpPr>
            <a:spLocks noGrp="1"/>
          </p:cNvSpPr>
          <p:nvPr>
            <p:ph type="body" sz="quarter" idx="42"/>
          </p:nvPr>
        </p:nvSpPr>
        <p:spPr>
          <a:xfrm>
            <a:off x="418643" y="1456897"/>
            <a:ext cx="11354713" cy="330045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your app, you can use variables.</a:t>
            </a:r>
          </a:p>
          <a:p>
            <a:pPr marL="342900" lvl="1" indent="-342900">
              <a:spcBef>
                <a:spcPct val="43750"/>
              </a:spcBef>
              <a:spcAft>
                <a:spcPct val="43750"/>
              </a:spcAft>
              <a:buFont typeface="Arial" panose="020B0604020202020204" pitchFamily="34" charset="0"/>
              <a:buChar char="•"/>
            </a:pPr>
            <a:r>
              <a:rPr b="1" dirty="0"/>
              <a:t>Global variables</a:t>
            </a:r>
            <a:r>
              <a:rPr dirty="0"/>
              <a:t> -- The most traditional type of variable. You use the </a:t>
            </a:r>
            <a:r>
              <a:rPr b="1" dirty="0"/>
              <a:t>Set</a:t>
            </a:r>
            <a:r>
              <a:rPr dirty="0"/>
              <a:t> function to create and set its value. Then you can reference its values anywhere within your app. A common use is to store a user's DisplayName when the app loads and then reference the variable throughout the app.</a:t>
            </a:r>
          </a:p>
          <a:p>
            <a:pPr marL="342900" lvl="1" indent="-342900">
              <a:spcBef>
                <a:spcPct val="43750"/>
              </a:spcBef>
              <a:spcAft>
                <a:spcPct val="43750"/>
              </a:spcAft>
              <a:buFont typeface="Arial" panose="020B0604020202020204" pitchFamily="34" charset="0"/>
              <a:buChar char="•"/>
            </a:pPr>
            <a:r>
              <a:rPr b="1" dirty="0"/>
              <a:t>Context variables</a:t>
            </a:r>
            <a:r>
              <a:rPr dirty="0"/>
              <a:t> -- A context variable is only available on the screen where you create it using the </a:t>
            </a:r>
            <a:r>
              <a:rPr b="1" dirty="0" err="1"/>
              <a:t>UpdateContext</a:t>
            </a:r>
            <a:r>
              <a:rPr dirty="0"/>
              <a:t> function. Context variables are commonly used for functionality that controls a pop-up screen, for example, where you want to use the same variable name on multiple screens but maintain the value separately.</a:t>
            </a:r>
          </a:p>
          <a:p>
            <a:pPr marL="342900" lvl="1" indent="-342900">
              <a:spcBef>
                <a:spcPct val="43750"/>
              </a:spcBef>
              <a:spcAft>
                <a:spcPct val="43750"/>
              </a:spcAft>
              <a:buFont typeface="Arial" panose="020B0604020202020204" pitchFamily="34" charset="0"/>
              <a:buChar char="•"/>
            </a:pPr>
            <a:r>
              <a:rPr b="1" dirty="0"/>
              <a:t>Collections</a:t>
            </a:r>
            <a:r>
              <a:rPr dirty="0"/>
              <a:t> -- A collection is a special type of variable for storing a table of data. You can create the collection manually or by loading another data sources table into it. Collections are available throughout your app, like global variables, and they are created using the </a:t>
            </a:r>
            <a:r>
              <a:rPr b="1" dirty="0"/>
              <a:t>Collect</a:t>
            </a:r>
            <a:r>
              <a:rPr dirty="0"/>
              <a:t> or </a:t>
            </a:r>
            <a:r>
              <a:rPr b="1" dirty="0" err="1"/>
              <a:t>ClearCollect</a:t>
            </a:r>
            <a:r>
              <a:rPr dirty="0"/>
              <a:t> function.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pPr defTabSz="914367">
              <a:lnSpc>
                <a:spcPct val="90000"/>
              </a:lnSpc>
            </a:pPr>
            <a:r>
              <a:rPr lang="en-US" spc="-49" dirty="0">
                <a:cs typeface="Segoe UI" pitchFamily="34" charset="0"/>
              </a:rPr>
              <a:t>Use custom connectors in a Power Apps canvas app</a:t>
            </a:r>
          </a:p>
        </p:txBody>
      </p:sp>
      <p:pic>
        <p:nvPicPr>
          <p:cNvPr id="5" name="Picture Placeholder 4" descr="A picture containing plate, clock, drawing&#10;&#10;Description automatically generated">
            <a:extLst>
              <a:ext uri="{FF2B5EF4-FFF2-40B4-BE49-F238E27FC236}">
                <a16:creationId xmlns:a16="http://schemas.microsoft.com/office/drawing/2014/main" id="{6B7E85AD-A2FD-44A0-86CA-7B696EE1DC76}"/>
              </a:ext>
            </a:extLst>
          </p:cNvPr>
          <p:cNvPicPr>
            <a:picLocks noGrp="1" noChangeAspect="1"/>
          </p:cNvPicPr>
          <p:nvPr>
            <p:ph type="pic" sz="quarter" idx="10"/>
          </p:nvPr>
        </p:nvPicPr>
        <p:blipFill>
          <a:blip r:embed="rId3"/>
          <a:srcRect/>
          <a:stretch>
            <a:fillRect/>
          </a:stretch>
        </p:blipFill>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Creating custom connectors</a:t>
            </a:r>
          </a:p>
        </p:txBody>
      </p:sp>
      <p:sp>
        <p:nvSpPr>
          <p:cNvPr id="3" name="Subtitle"/>
          <p:cNvSpPr>
            <a:spLocks noGrp="1"/>
          </p:cNvSpPr>
          <p:nvPr>
            <p:ph sz="quarter" idx="10"/>
          </p:nvPr>
        </p:nvSpPr>
        <p:spPr>
          <a:xfrm>
            <a:off x="584200" y="1435100"/>
            <a:ext cx="11018838" cy="20116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create custom connectors using three different approaches:</a:t>
            </a:r>
          </a:p>
          <a:p>
            <a:pPr lvl="1" indent="-285750">
              <a:spcBef>
                <a:spcPct val="43750"/>
              </a:spcBef>
              <a:spcAft>
                <a:spcPct val="43750"/>
              </a:spcAft>
              <a:buChar char="§"/>
            </a:pPr>
            <a:r>
              <a:rPr>
                <a:hlinkClick r:id="rId3"/>
              </a:rPr>
              <a:t>Using a blank custom connector</a:t>
            </a:r>
          </a:p>
          <a:p>
            <a:pPr lvl="1" indent="-285750">
              <a:spcBef>
                <a:spcPct val="43750"/>
              </a:spcBef>
              <a:spcAft>
                <a:spcPct val="43750"/>
              </a:spcAft>
              <a:buChar char="§"/>
            </a:pPr>
            <a:r>
              <a:rPr>
                <a:hlinkClick r:id="rId4"/>
              </a:rPr>
              <a:t>From an OpenAPI definition</a:t>
            </a:r>
          </a:p>
          <a:p>
            <a:pPr lvl="1" indent="-285750">
              <a:spcBef>
                <a:spcPct val="43750"/>
              </a:spcBef>
              <a:spcAft>
                <a:spcPct val="43750"/>
              </a:spcAft>
              <a:buChar char="§"/>
            </a:pPr>
            <a:r>
              <a:rPr>
                <a:hlinkClick r:id="rId5"/>
              </a:rPr>
              <a:t>From a Postman collection</a:t>
            </a:r>
          </a:p>
        </p:txBody>
      </p:sp>
    </p:spTree>
    <p:extLst>
      <p:ext uri="{BB962C8B-B14F-4D97-AF65-F5344CB8AC3E}">
        <p14:creationId xmlns:p14="http://schemas.microsoft.com/office/powerpoint/2010/main" val="40660031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Overview of the custom connector lifecycle</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Before you start creating custom connectors, you need to know all the details for each of the steps involved in the custom connector lifecycle.</a:t>
            </a:r>
          </a:p>
        </p:txBody>
      </p:sp>
      <p:pic>
        <p:nvPicPr>
          <p:cNvPr id="4" name="New picture" descr="Authoring Steps"/>
          <p:cNvPicPr/>
          <p:nvPr/>
        </p:nvPicPr>
        <p:blipFill>
          <a:blip r:embed="rId3"/>
          <a:stretch>
            <a:fillRect/>
          </a:stretch>
        </p:blipFill>
        <p:spPr>
          <a:xfrm>
            <a:off x="1949450" y="3948430"/>
            <a:ext cx="8293100" cy="1676400"/>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Build and secure your API</a:t>
            </a:r>
          </a:p>
        </p:txBody>
      </p:sp>
      <p:sp>
        <p:nvSpPr>
          <p:cNvPr id="3" name="Subtitle"/>
          <p:cNvSpPr>
            <a:spLocks noGrp="1"/>
          </p:cNvSpPr>
          <p:nvPr>
            <p:ph sz="quarter" idx="10"/>
          </p:nvPr>
        </p:nvSpPr>
        <p:spPr>
          <a:xfrm>
            <a:off x="584200" y="1435100"/>
            <a:ext cx="11018838" cy="259689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custom connector is a wrapper around a REST API that lets an underlying service communicate with Power Apps, Power Automate, or Azure Logic Apps.</a:t>
            </a:r>
          </a:p>
          <a:p>
            <a:pPr lvl="1" indent="-285750">
              <a:spcBef>
                <a:spcPct val="43750"/>
              </a:spcBef>
              <a:spcAft>
                <a:spcPct val="43750"/>
              </a:spcAft>
              <a:buChar char="§"/>
            </a:pPr>
            <a:r>
              <a:t>Publicly available APIs like </a:t>
            </a:r>
            <a:r>
              <a:rPr>
                <a:hlinkClick r:id="rId3"/>
              </a:rPr>
              <a:t>NOAA</a:t>
            </a:r>
            <a:r>
              <a:t>, </a:t>
            </a:r>
            <a:r>
              <a:rPr>
                <a:hlinkClick r:id="rId4"/>
              </a:rPr>
              <a:t>US Census API</a:t>
            </a:r>
            <a:r>
              <a:t>, or </a:t>
            </a:r>
            <a:r>
              <a:rPr>
                <a:hlinkClick r:id="rId5"/>
              </a:rPr>
              <a:t>EU Open Data Portal</a:t>
            </a:r>
            <a:r>
              <a:t>.</a:t>
            </a:r>
          </a:p>
          <a:p>
            <a:pPr lvl="1" indent="-285750">
              <a:spcBef>
                <a:spcPct val="43750"/>
              </a:spcBef>
              <a:spcAft>
                <a:spcPct val="43750"/>
              </a:spcAft>
              <a:buChar char="§"/>
            </a:pPr>
            <a:r>
              <a:t>An API that you create and deploy to any cloud hosting provider, such as Azure, Heroku, or Google Cloud.</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Describe the API and define the custom connector</a:t>
            </a:r>
          </a:p>
        </p:txBody>
      </p:sp>
      <p:sp>
        <p:nvSpPr>
          <p:cNvPr id="3" name="Subtitle"/>
          <p:cNvSpPr>
            <a:spLocks noGrp="1"/>
          </p:cNvSpPr>
          <p:nvPr>
            <p:ph sz="quarter" idx="10"/>
          </p:nvPr>
        </p:nvSpPr>
        <p:spPr>
          <a:xfrm>
            <a:off x="584200" y="1435100"/>
            <a:ext cx="11018838" cy="43891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After you have an API, the next step to consider is how to describe the API's interface and its operations so that Power Apps, Power Automate, and Azure Logic Apps can communicate with the API.</a:t>
            </a:r>
          </a:p>
          <a:p>
            <a:pPr lvl="1" indent="-285750">
              <a:spcBef>
                <a:spcPct val="43750"/>
              </a:spcBef>
              <a:spcAft>
                <a:spcPct val="43750"/>
              </a:spcAft>
              <a:buChar char="§"/>
            </a:pPr>
            <a:r>
              <a:t>An OpenAPI definition (formerly known as a Swagger file). For more information, see </a:t>
            </a:r>
            <a:r>
              <a:rPr>
                <a:hlinkClick r:id="rId3"/>
              </a:rPr>
              <a:t>Create a custom connector from an OpenAPI</a:t>
            </a:r>
            <a:r>
              <a:t> and </a:t>
            </a:r>
            <a:r>
              <a:rPr>
                <a:hlinkClick r:id="rId4"/>
              </a:rPr>
              <a:t>What is Swagger</a:t>
            </a:r>
            <a:r>
              <a:t>.</a:t>
            </a:r>
          </a:p>
          <a:p>
            <a:pPr lvl="1" indent="-285750">
              <a:spcBef>
                <a:spcPct val="43750"/>
              </a:spcBef>
              <a:spcAft>
                <a:spcPct val="43750"/>
              </a:spcAft>
              <a:buChar char="§"/>
            </a:pPr>
            <a:r>
              <a:t>A Postman collection. For more information, see </a:t>
            </a:r>
            <a:r>
              <a:rPr>
                <a:hlinkClick r:id="rId5"/>
              </a:rPr>
              <a:t>Create a Postman collection for a custom connector</a:t>
            </a:r>
            <a:r>
              <a:t>, </a:t>
            </a:r>
            <a:r>
              <a:rPr>
                <a:hlinkClick r:id="rId6"/>
              </a:rPr>
              <a:t>Create a custom connector from a Postman collection</a:t>
            </a:r>
            <a:r>
              <a:t>, and </a:t>
            </a:r>
            <a:r>
              <a:rPr>
                <a:hlinkClick r:id="rId7"/>
              </a:rPr>
              <a:t>Postman documentation</a:t>
            </a:r>
            <a:r>
              <a:t>.</a:t>
            </a:r>
          </a:p>
          <a:p>
            <a:pPr lvl="1" indent="-285750">
              <a:spcBef>
                <a:spcPct val="43750"/>
              </a:spcBef>
              <a:spcAft>
                <a:spcPct val="43750"/>
              </a:spcAft>
              <a:buChar char="§"/>
            </a:pPr>
            <a:r>
              <a:t>You can also start with a blank custom connection using the custom connector wizard in Power Apps and Power Automate. For more information, see </a:t>
            </a:r>
            <a:r>
              <a:rPr>
                <a:hlinkClick r:id="rId8"/>
              </a:rPr>
              <a:t>Create a custom connector from scratch</a:t>
            </a:r>
            <a:r>
              <a:t> for additional information.</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the custom connector</a:t>
            </a:r>
          </a:p>
        </p:txBody>
      </p:sp>
      <p:sp>
        <p:nvSpPr>
          <p:cNvPr id="3" name="Subtitle"/>
          <p:cNvSpPr>
            <a:spLocks noGrp="1"/>
          </p:cNvSpPr>
          <p:nvPr>
            <p:ph sz="quarter" idx="10"/>
          </p:nvPr>
        </p:nvSpPr>
        <p:spPr>
          <a:xfrm>
            <a:off x="584200" y="1435100"/>
            <a:ext cx="11018838" cy="243840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use your custom connector the same way that you use any built-in connectors.</a:t>
            </a:r>
          </a:p>
          <a:p>
            <a:pPr lvl="1" indent="-285750">
              <a:spcBef>
                <a:spcPct val="43750"/>
              </a:spcBef>
              <a:spcAft>
                <a:spcPct val="43750"/>
              </a:spcAft>
              <a:buChar char="§"/>
            </a:pPr>
            <a:r>
              <a:rPr>
                <a:hlinkClick r:id="rId3"/>
              </a:rPr>
              <a:t>Use a custom connector from a Power Apps app</a:t>
            </a:r>
          </a:p>
          <a:p>
            <a:pPr lvl="1" indent="-285750">
              <a:spcBef>
                <a:spcPct val="43750"/>
              </a:spcBef>
              <a:spcAft>
                <a:spcPct val="43750"/>
              </a:spcAft>
              <a:buChar char="§"/>
            </a:pPr>
            <a:r>
              <a:rPr>
                <a:hlinkClick r:id="rId4"/>
              </a:rPr>
              <a:t>Use a custom connector from a flow</a:t>
            </a:r>
          </a:p>
          <a:p>
            <a:pPr lvl="1" indent="-285750">
              <a:spcBef>
                <a:spcPct val="43750"/>
              </a:spcBef>
              <a:spcAft>
                <a:spcPct val="43750"/>
              </a:spcAft>
              <a:buChar char="§"/>
            </a:pPr>
            <a:r>
              <a:rPr>
                <a:hlinkClick r:id="rId5"/>
              </a:rPr>
              <a:t>Use a custom connector from a logic app</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Share the custom connector</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Connectors can be shared with other users in your organization the same way you share resources in Power Apps, Power Automate, and Azure Logic Apps.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Certify the custom connector</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you want to share the connector with all users in Power Apps, Power Automate, and Azure Logic Apps, you can submit the connector for Microsoft certification.</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E63FA-D833-428E-B09A-108C683C80DF}"/>
              </a:ext>
            </a:extLst>
          </p:cNvPr>
          <p:cNvSpPr>
            <a:spLocks noGrp="1"/>
          </p:cNvSpPr>
          <p:nvPr>
            <p:ph type="title"/>
          </p:nvPr>
        </p:nvSpPr>
        <p:spPr/>
        <p:txBody>
          <a:bodyPr/>
          <a:lstStyle/>
          <a:p>
            <a:r>
              <a:rPr lang="en-US" dirty="0"/>
              <a:t>Use postman for your custom connector</a:t>
            </a:r>
          </a:p>
        </p:txBody>
      </p:sp>
      <p:pic>
        <p:nvPicPr>
          <p:cNvPr id="3074" name="Picture 2">
            <a:extLst>
              <a:ext uri="{FF2B5EF4-FFF2-40B4-BE49-F238E27FC236}">
                <a16:creationId xmlns:a16="http://schemas.microsoft.com/office/drawing/2014/main" id="{2F36EF9B-C242-4A98-9ECF-097C2B5F58AD}"/>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62" r="-63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951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Storing information for your user</a:t>
            </a:r>
          </a:p>
        </p:txBody>
      </p:sp>
      <p:sp>
        <p:nvSpPr>
          <p:cNvPr id="3" name="Subtitle"/>
          <p:cNvSpPr>
            <a:spLocks noGrp="1"/>
          </p:cNvSpPr>
          <p:nvPr>
            <p:ph type="body" sz="quarter" idx="11"/>
          </p:nvPr>
        </p:nvSpPr>
        <p:spPr>
          <a:xfrm>
            <a:off x="432090" y="1456896"/>
            <a:ext cx="11341268" cy="896552"/>
          </a:xfrm>
        </p:spPr>
        <p:txBody>
          <a:bodyPr vert="horz" wrap="square" lIns="91440" tIns="91440" rIns="9144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spcBef>
                <a:spcPts val="392"/>
              </a:spcBef>
              <a:spcAft>
                <a:spcPts val="588"/>
              </a:spcAft>
            </a:pPr>
            <a:r>
              <a:rPr lang="en-US" b="0" kern="1200" spc="0" baseline="0">
                <a:latin typeface="+mn-lt"/>
                <a:ea typeface="+mn-ea"/>
                <a:cs typeface="+mn-cs"/>
              </a:rPr>
              <a:t>A common design pattern in apps is to personalize the app.</a:t>
            </a:r>
          </a:p>
        </p:txBody>
      </p:sp>
      <p:sp>
        <p:nvSpPr>
          <p:cNvPr id="9" name="TextBox 8">
            <a:extLst>
              <a:ext uri="{FF2B5EF4-FFF2-40B4-BE49-F238E27FC236}">
                <a16:creationId xmlns:a16="http://schemas.microsoft.com/office/drawing/2014/main" id="{C35F51FA-45DC-4F64-A1D6-9F4872546F2A}"/>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"Welcome " &amp; varUserDisplayName</a:t>
            </a:r>
          </a:p>
        </p:txBody>
      </p:sp>
      <p:sp>
        <p:nvSpPr>
          <p:cNvPr id="7" name="TextBox 6">
            <a:extLst>
              <a:ext uri="{FF2B5EF4-FFF2-40B4-BE49-F238E27FC236}">
                <a16:creationId xmlns:a16="http://schemas.microsoft.com/office/drawing/2014/main" id="{B4B20042-9FB0-43F4-A391-0E7870B71A91}"/>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Set(varUserDisplayName, User().FullName)</a:t>
            </a:r>
          </a:p>
        </p:txBody>
      </p:sp>
      <p:sp>
        <p:nvSpPr>
          <p:cNvPr id="5" name="TextBox 4">
            <a:extLst>
              <a:ext uri="{FF2B5EF4-FFF2-40B4-BE49-F238E27FC236}">
                <a16:creationId xmlns:a16="http://schemas.microsoft.com/office/drawing/2014/main" id="{35F7B555-F3DD-44F1-9BC4-769215B51F92}"/>
              </a:ext>
            </a:extLst>
          </p:cNvPr>
          <p:cNvSpPr txBox="1"/>
          <p:nvPr/>
        </p:nvSpPr>
        <p:spPr>
          <a:xfrm>
            <a:off x="432090" y="450273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"Welcome " &amp; User().FullName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Tracking status in a variable</a:t>
            </a:r>
          </a:p>
        </p:txBody>
      </p:sp>
      <p:sp>
        <p:nvSpPr>
          <p:cNvPr id="3" name="Subtitle"/>
          <p:cNvSpPr>
            <a:spLocks noGrp="1"/>
          </p:cNvSpPr>
          <p:nvPr>
            <p:ph type="body" sz="quarter" idx="11"/>
          </p:nvPr>
        </p:nvSpPr>
        <p:spPr>
          <a:xfrm>
            <a:off x="432090" y="1456896"/>
            <a:ext cx="11341268" cy="896552"/>
          </a:xfrm>
        </p:spPr>
        <p:txBody>
          <a:bodyPr vert="horz" wrap="square" lIns="91440" tIns="91440" rIns="9144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spcBef>
                <a:spcPts val="392"/>
              </a:spcBef>
              <a:spcAft>
                <a:spcPts val="588"/>
              </a:spcAft>
            </a:pPr>
            <a:r>
              <a:rPr lang="en-US" b="0" kern="1200" spc="0" baseline="0">
                <a:latin typeface="+mn-lt"/>
                <a:ea typeface="+mn-ea"/>
                <a:cs typeface="+mn-cs"/>
              </a:rPr>
              <a:t>In a declarative mindset, you might hide or show controls based on a query for data.</a:t>
            </a:r>
          </a:p>
        </p:txBody>
      </p:sp>
      <p:sp>
        <p:nvSpPr>
          <p:cNvPr id="7" name="TextBox 6">
            <a:extLst>
              <a:ext uri="{FF2B5EF4-FFF2-40B4-BE49-F238E27FC236}">
                <a16:creationId xmlns:a16="http://schemas.microsoft.com/office/drawing/2014/main" id="{1206CE7F-6015-4E8F-AC5F-358DF8D3483B}"/>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Set(varOustandingExceeded, CountRows(Filter(InvoiceEntity, CustomerNumber = </a:t>
            </a:r>
          </a:p>
          <a:p>
            <a:pPr marL="0" lvl="1">
              <a:spcBef>
                <a:spcPts val="392"/>
              </a:spcBef>
              <a:spcAft>
                <a:spcPts val="588"/>
              </a:spcAft>
              <a:buSzPct val="90000"/>
            </a:pPr>
            <a:r>
              <a:rPr lang="en-US" sz="1800" b="0" kern="1200" spc="0" baseline="0">
                <a:latin typeface="+mn-lt"/>
                <a:ea typeface="+mn-ea"/>
                <a:cs typeface="+mn-cs"/>
              </a:rPr>
              <a:t>ThisCustomersNumber And Status = "Outstanding")) &gt; 3)</a:t>
            </a:r>
          </a:p>
        </p:txBody>
      </p:sp>
      <p:sp>
        <p:nvSpPr>
          <p:cNvPr id="5" name="TextBox 4">
            <a:extLst>
              <a:ext uri="{FF2B5EF4-FFF2-40B4-BE49-F238E27FC236}">
                <a16:creationId xmlns:a16="http://schemas.microsoft.com/office/drawing/2014/main" id="{1B9105D4-CCD2-4BD5-AC3E-A19AF06C1372}"/>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CountRows(Filter(InvoiceEntity, CustomerNumber = ThisCustomersNumber </a:t>
            </a:r>
          </a:p>
          <a:p>
            <a:pPr marL="0" lvl="1">
              <a:spcBef>
                <a:spcPts val="392"/>
              </a:spcBef>
              <a:spcAft>
                <a:spcPts val="588"/>
              </a:spcAft>
              <a:buSzPct val="90000"/>
            </a:pPr>
            <a:r>
              <a:rPr lang="en-US" sz="1800" b="0" kern="1200" spc="0" baseline="0">
                <a:latin typeface="+mn-lt"/>
                <a:ea typeface="+mn-ea"/>
                <a:cs typeface="+mn-cs"/>
              </a:rPr>
              <a:t>And Status = "Outstanding")) &gt; 3</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a:ln w="3175">
                  <a:noFill/>
                </a:ln>
                <a:solidFill>
                  <a:srgbClr val="000000"/>
                </a:solidFill>
                <a:effectLst/>
                <a:latin typeface="+mj-lt"/>
                <a:ea typeface="+mn-ea"/>
                <a:cs typeface="Segoe UI" pitchFamily="34" charset="0"/>
              </a:rPr>
              <a:t>Contextual variables</a:t>
            </a:r>
          </a:p>
        </p:txBody>
      </p:sp>
      <p:sp>
        <p:nvSpPr>
          <p:cNvPr id="3" name="Subtitle"/>
          <p:cNvSpPr>
            <a:spLocks noGrp="1"/>
          </p:cNvSpPr>
          <p:nvPr>
            <p:ph type="body" sz="quarter" idx="11"/>
          </p:nvPr>
        </p:nvSpPr>
        <p:spPr>
          <a:xfrm>
            <a:off x="432090" y="1456896"/>
            <a:ext cx="11341268" cy="896552"/>
          </a:xfrm>
        </p:spPr>
        <p:txBody>
          <a:bodyPr vert="horz" wrap="square" lIns="91440" tIns="91440" rIns="91440" bIns="91440" rtlCol="0"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spcBef>
                <a:spcPts val="392"/>
              </a:spcBef>
              <a:spcAft>
                <a:spcPts val="588"/>
              </a:spcAft>
            </a:pPr>
            <a:r>
              <a:rPr lang="en-US" b="0" kern="1200" spc="0" baseline="0">
                <a:latin typeface="+mn-lt"/>
                <a:ea typeface="+mn-ea"/>
                <a:cs typeface="+mn-cs"/>
              </a:rPr>
              <a:t>Contextual variables are similar to global variables except they are only referenced on the screen where you create them.</a:t>
            </a:r>
          </a:p>
        </p:txBody>
      </p:sp>
      <p:sp>
        <p:nvSpPr>
          <p:cNvPr id="9" name="TextBox 8">
            <a:extLst>
              <a:ext uri="{FF2B5EF4-FFF2-40B4-BE49-F238E27FC236}">
                <a16:creationId xmlns:a16="http://schemas.microsoft.com/office/drawing/2014/main" id="{70E89420-4144-4829-B82C-95434944B2BE}"/>
              </a:ext>
            </a:extLst>
          </p:cNvPr>
          <p:cNvSpPr txBox="1"/>
          <p:nvPr/>
        </p:nvSpPr>
        <p:spPr>
          <a:xfrm>
            <a:off x="432090" y="2472176"/>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Set(varCount, 1);Set(varActive, true);Set(varName, User().FullName)</a:t>
            </a:r>
          </a:p>
        </p:txBody>
      </p:sp>
      <p:sp>
        <p:nvSpPr>
          <p:cNvPr id="7" name="TextBox 6">
            <a:extLst>
              <a:ext uri="{FF2B5EF4-FFF2-40B4-BE49-F238E27FC236}">
                <a16:creationId xmlns:a16="http://schemas.microsoft.com/office/drawing/2014/main" id="{A4E62577-C4B0-46B8-9F4E-69064CFE7CE5}"/>
              </a:ext>
            </a:extLst>
          </p:cNvPr>
          <p:cNvSpPr txBox="1"/>
          <p:nvPr/>
        </p:nvSpPr>
        <p:spPr>
          <a:xfrm>
            <a:off x="432090" y="348745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UpdateContext({varCount: 1, varActive: true, varName: User().FullName})</a:t>
            </a:r>
          </a:p>
        </p:txBody>
      </p:sp>
      <p:sp>
        <p:nvSpPr>
          <p:cNvPr id="5" name="TextBox 4">
            <a:extLst>
              <a:ext uri="{FF2B5EF4-FFF2-40B4-BE49-F238E27FC236}">
                <a16:creationId xmlns:a16="http://schemas.microsoft.com/office/drawing/2014/main" id="{E064B3B4-253C-4A29-9A2B-5EE13610BEE3}"/>
              </a:ext>
            </a:extLst>
          </p:cNvPr>
          <p:cNvSpPr txBox="1"/>
          <p:nvPr/>
        </p:nvSpPr>
        <p:spPr>
          <a:xfrm>
            <a:off x="432090" y="4502737"/>
            <a:ext cx="11341268" cy="896552"/>
          </a:xfrm>
          <a:prstGeom prst="rect">
            <a:avLst/>
          </a:prstGeom>
          <a:solidFill>
            <a:schemeClr val="bg1">
              <a:lumMod val="95000"/>
            </a:schemeClr>
          </a:solidFill>
        </p:spPr>
        <p:txBody>
          <a:bodyPr vert="horz" wrap="square" lIns="91440" tIns="91440" rIns="91440" bIns="91440" rtlCol="0" anchor="ctr">
            <a:normAutofit/>
          </a:bodyPr>
          <a:lstStyle/>
          <a:p>
            <a:pPr marL="0" lvl="1">
              <a:spcBef>
                <a:spcPts val="392"/>
              </a:spcBef>
              <a:spcAft>
                <a:spcPts val="588"/>
              </a:spcAft>
              <a:buSzPct val="90000"/>
            </a:pPr>
            <a:r>
              <a:rPr lang="en-US" sz="1800" b="0" kern="1200" spc="0" baseline="0">
                <a:latin typeface="+mn-lt"/>
                <a:ea typeface="+mn-ea"/>
                <a:cs typeface="+mn-cs"/>
              </a:rPr>
              <a:t>UpdateContext({varShowPopUp: true})</a:t>
            </a:r>
          </a:p>
        </p:txBody>
      </p:sp>
    </p:spTree>
  </p:cSld>
  <p:clrMapOvr>
    <a:masterClrMapping/>
  </p:clrMapOvr>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TotalTime>
  <Words>21542</Words>
  <Application>Microsoft Office PowerPoint</Application>
  <PresentationFormat>Widescreen</PresentationFormat>
  <Paragraphs>1328</Paragraphs>
  <Slides>69</Slides>
  <Notes>64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69</vt:i4>
      </vt:variant>
    </vt:vector>
  </HeadingPairs>
  <TitlesOfParts>
    <vt:vector size="80" baseType="lpstr">
      <vt:lpstr>Arial</vt:lpstr>
      <vt:lpstr>Calibri</vt:lpstr>
      <vt:lpstr>Consolas</vt:lpstr>
      <vt:lpstr>docons</vt:lpstr>
      <vt:lpstr>Segoe UI</vt:lpstr>
      <vt:lpstr>Segoe UI Light</vt:lpstr>
      <vt:lpstr>Segoe UI Semibold</vt:lpstr>
      <vt:lpstr>Wingdings</vt:lpstr>
      <vt:lpstr>Microsoft Power Platform Template</vt:lpstr>
      <vt:lpstr>2_Microsoft Power Platform Template</vt:lpstr>
      <vt:lpstr>Microsoft_Learn_White_Template</vt:lpstr>
      <vt:lpstr>Master advance techniques and data options in canvas apps</vt:lpstr>
      <vt:lpstr>What is Microsoft Dataverse?</vt:lpstr>
      <vt:lpstr>Agenda </vt:lpstr>
      <vt:lpstr>Use imperative development techniques for canvas apps in Power Apps</vt:lpstr>
      <vt:lpstr>Imperative versus declarative development</vt:lpstr>
      <vt:lpstr>The three types of variables in Power Apps</vt:lpstr>
      <vt:lpstr>Storing information for your user</vt:lpstr>
      <vt:lpstr>Tracking status in a variable</vt:lpstr>
      <vt:lpstr>Contextual variables</vt:lpstr>
      <vt:lpstr>Using collections to increase performance</vt:lpstr>
      <vt:lpstr>Using dynamic collections</vt:lpstr>
      <vt:lpstr>Variables can self-reference</vt:lpstr>
      <vt:lpstr>A variable can store a single record</vt:lpstr>
      <vt:lpstr>Author an advanced formula that uses tables, records, and collections in a canvas app in Power Apps</vt:lpstr>
      <vt:lpstr>Formulas that process multiple records</vt:lpstr>
      <vt:lpstr>Aggregate functions</vt:lpstr>
      <vt:lpstr>Counting functions</vt:lpstr>
      <vt:lpstr>Combine and separate records</vt:lpstr>
      <vt:lpstr>Things to know when using ForAll</vt:lpstr>
      <vt:lpstr>Perform custom updates in a Power Apps canvas app</vt:lpstr>
      <vt:lpstr>Directly create and edit a record</vt:lpstr>
      <vt:lpstr>Delete a record</vt:lpstr>
      <vt:lpstr>Bulk changes to records</vt:lpstr>
      <vt:lpstr>Using Patch to create a record</vt:lpstr>
      <vt:lpstr>Using Patch to edit a record</vt:lpstr>
      <vt:lpstr>Updating columns with Patch</vt:lpstr>
      <vt:lpstr>Updating columns with Patch</vt:lpstr>
      <vt:lpstr>Patch example</vt:lpstr>
      <vt:lpstr>Solution breakdown</vt:lpstr>
      <vt:lpstr>Delete a record</vt:lpstr>
      <vt:lpstr>Deleting based on a condition</vt:lpstr>
      <vt:lpstr>Delete all of the records in a collection</vt:lpstr>
      <vt:lpstr>Delete all of the records from a data source</vt:lpstr>
      <vt:lpstr>Complete testing and performance checks in a Power Apps canvas app</vt:lpstr>
      <vt:lpstr>The importance of thinking about performance </vt:lpstr>
      <vt:lpstr>Other performance considerations</vt:lpstr>
      <vt:lpstr>Additional information</vt:lpstr>
      <vt:lpstr>Improve performance with data sources</vt:lpstr>
      <vt:lpstr>Use the Concurrent function to load multiple data sources</vt:lpstr>
      <vt:lpstr>OnStart versus OnVisible</vt:lpstr>
      <vt:lpstr>Using the Timer control to get metrics</vt:lpstr>
      <vt:lpstr>Looking at the network activity of your app</vt:lpstr>
      <vt:lpstr>Work with relational data in a Power Apps canvas app</vt:lpstr>
      <vt:lpstr>What is relational data?</vt:lpstr>
      <vt:lpstr>Working with relationships in Power Apps </vt:lpstr>
      <vt:lpstr>Work with data source limits (delegation limits) in a Power Apps canvas app</vt:lpstr>
      <vt:lpstr>Delegation overview</vt:lpstr>
      <vt:lpstr>Functions, predicates, and data sources combine to determine delegation</vt:lpstr>
      <vt:lpstr>Delegation warnings</vt:lpstr>
      <vt:lpstr>Changing the number of records returned when delegation isn't available</vt:lpstr>
      <vt:lpstr>Non-delegable functions</vt:lpstr>
      <vt:lpstr>Partially supported delegable functions</vt:lpstr>
      <vt:lpstr>Connecting to other data in a Power Apps canvas app</vt:lpstr>
      <vt:lpstr>Work with action-based data sources</vt:lpstr>
      <vt:lpstr>Add the Office 365 Users data source</vt:lpstr>
      <vt:lpstr>Display a list of users in a gallery</vt:lpstr>
      <vt:lpstr>Find the email address of the logged in user's manager</vt:lpstr>
      <vt:lpstr>Update the logged in user's profile info</vt:lpstr>
      <vt:lpstr>Power Automate is a companion to Power Apps</vt:lpstr>
      <vt:lpstr>Use custom connectors in a Power Apps canvas app</vt:lpstr>
      <vt:lpstr>Creating custom connectors</vt:lpstr>
      <vt:lpstr>Overview of the custom connector lifecycle</vt:lpstr>
      <vt:lpstr>Build and secure your API</vt:lpstr>
      <vt:lpstr>Describe the API and define the custom connector</vt:lpstr>
      <vt:lpstr>Use the custom connector</vt:lpstr>
      <vt:lpstr>Share the custom connector</vt:lpstr>
      <vt:lpstr>Certify the custom connector</vt:lpstr>
      <vt:lpstr>Use postman for your custom connector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advance techniques and data options in canvas apps</dc:title>
  <cp:lastModifiedBy>Sari Kulthm</cp:lastModifiedBy>
  <cp:revision>1</cp:revision>
  <dcterms:created xsi:type="dcterms:W3CDTF">2020-11-18T19:03:11Z</dcterms:created>
  <dcterms:modified xsi:type="dcterms:W3CDTF">2020-11-18T22:58:56Z</dcterms:modified>
</cp:coreProperties>
</file>